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56" r:id="rId3"/>
    <p:sldId id="260" r:id="rId4"/>
    <p:sldId id="259" r:id="rId5"/>
    <p:sldId id="262" r:id="rId6"/>
    <p:sldId id="266" r:id="rId7"/>
    <p:sldId id="263" r:id="rId8"/>
    <p:sldId id="264" r:id="rId9"/>
    <p:sldId id="265" r:id="rId10"/>
    <p:sldId id="257" r:id="rId11"/>
    <p:sldId id="25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6" autoAdjust="0"/>
    <p:restoredTop sz="69848" autoAdjust="0"/>
  </p:normalViewPr>
  <p:slideViewPr>
    <p:cSldViewPr>
      <p:cViewPr varScale="1">
        <p:scale>
          <a:sx n="89" d="100"/>
          <a:sy n="89" d="100"/>
        </p:scale>
        <p:origin x="16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3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EFF50-86DA-4AF1-A960-268A86ECF671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7638E-101F-44EA-9051-ED251849C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27BF1-A2A0-46B2-A9D5-7324449860B1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F5E0-AA15-49C6-8965-0153616E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Here to</a:t>
            </a:r>
            <a:r>
              <a:rPr lang="en-US" sz="1200" baseline="0" dirty="0">
                <a:solidFill>
                  <a:schemeClr val="tx1"/>
                </a:solidFill>
              </a:rPr>
              <a:t> brief Town on status and plans for Gould Island Restoration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>
                <a:solidFill>
                  <a:schemeClr val="tx1"/>
                </a:solidFill>
              </a:rPr>
              <a:t>No USACE investigation results to date</a:t>
            </a:r>
            <a:endParaRPr lang="en-US" sz="12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Important</a:t>
            </a:r>
            <a:r>
              <a:rPr lang="en-US" sz="1200" b="1" baseline="0" dirty="0">
                <a:solidFill>
                  <a:schemeClr val="tx1"/>
                </a:solidFill>
              </a:rPr>
              <a:t> discoveries about limits of cleanup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Army Corps of Engineers “restoring” South Gould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Formerly Used Defense Site (FUDS)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Under 1980 CERCLA Federal legislation (Superfund)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One time Federal funding for cleaning up Gould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Once done, any further cleanup is RIDEM responsibility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b="1" dirty="0">
                <a:solidFill>
                  <a:schemeClr val="tx1"/>
                </a:solidFill>
              </a:rPr>
              <a:t>That means any cleanup that the Town wants and that </a:t>
            </a:r>
            <a:r>
              <a:rPr lang="en-US" sz="1200" b="1" baseline="0" dirty="0">
                <a:solidFill>
                  <a:schemeClr val="tx1"/>
                </a:solidFill>
              </a:rPr>
              <a:t>USACE does not do will require state funding</a:t>
            </a:r>
            <a:endParaRPr lang="en-US" sz="12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Restoration likely to take years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Community RAB formed by USACE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RAB only to advise USACE on FUDS project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b="1" dirty="0">
                <a:solidFill>
                  <a:schemeClr val="tx1"/>
                </a:solidFill>
              </a:rPr>
              <a:t>29 members, Town Planner, RIDEM, Save The Bay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First meeting August 7, 2018, Town Council Chamber</a:t>
            </a:r>
          </a:p>
          <a:p>
            <a:pPr lvl="2" algn="l"/>
            <a:r>
              <a:rPr lang="en-US" sz="1200" dirty="0">
                <a:solidFill>
                  <a:schemeClr val="tx1"/>
                </a:solidFill>
              </a:rPr>
              <a:t>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Initial survey performed – Winter 2017-18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Preliminary results to be presented to RAB Aug 7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b="1" dirty="0">
                <a:solidFill>
                  <a:schemeClr val="tx1"/>
                </a:solidFill>
              </a:rPr>
              <a:t>Excluded sites identified (not RAB issue – RIDEM issue)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Level of cleanup depends on planned future use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USACE Future Use Presumption – No human access (not RAB issue)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sz="1200" b="1" dirty="0">
                <a:solidFill>
                  <a:schemeClr val="tx1"/>
                </a:solidFill>
              </a:rPr>
              <a:t>RIDEM/Town determine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North</a:t>
            </a:r>
            <a:r>
              <a:rPr lang="en-US" b="1" baseline="0" dirty="0"/>
              <a:t> is to the left, south is right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Red</a:t>
            </a:r>
            <a:r>
              <a:rPr lang="en-US" b="1" baseline="0" dirty="0"/>
              <a:t> line is boundary between RIDEM portion of South Gould &amp; Navy owned portion of North Gould </a:t>
            </a:r>
          </a:p>
          <a:p>
            <a:endParaRPr lang="en-US" b="1" baseline="0" dirty="0"/>
          </a:p>
          <a:p>
            <a:r>
              <a:rPr lang="en-US" b="1" baseline="0" dirty="0"/>
              <a:t>Blue ovals are Navy owned sites on South Gould – were probably fresh water infrastructure</a:t>
            </a:r>
          </a:p>
          <a:p>
            <a:endParaRPr lang="en-US" b="1" baseline="0" dirty="0"/>
          </a:p>
          <a:p>
            <a:r>
              <a:rPr lang="en-US" b="1" baseline="0" dirty="0"/>
              <a:t>Green oval is Coast Guard owned site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Depends on planned future use</a:t>
            </a:r>
          </a:p>
          <a:p>
            <a:pPr lvl="1"/>
            <a:r>
              <a:rPr lang="en-US" sz="1200" b="1" dirty="0"/>
              <a:t>Zoning</a:t>
            </a:r>
          </a:p>
          <a:p>
            <a:pPr lvl="1"/>
            <a:r>
              <a:rPr lang="en-US" sz="1200" b="1" dirty="0"/>
              <a:t>Owner’s intention (RIDEM)</a:t>
            </a:r>
          </a:p>
          <a:p>
            <a:pPr lvl="1"/>
            <a:endParaRPr lang="en-US" sz="1200" dirty="0"/>
          </a:p>
          <a:p>
            <a:r>
              <a:rPr lang="en-US" sz="1200" dirty="0"/>
              <a:t>USACE presumption wildlife sanctuary only, no human access</a:t>
            </a:r>
          </a:p>
          <a:p>
            <a:pPr lvl="1"/>
            <a:r>
              <a:rPr lang="en-US" sz="1200" b="1" dirty="0"/>
              <a:t>Implies lighter cleanup</a:t>
            </a:r>
          </a:p>
          <a:p>
            <a:pPr lvl="1"/>
            <a:r>
              <a:rPr lang="en-US" sz="1200" b="1" dirty="0"/>
              <a:t>No building/other debris safety hazard removal</a:t>
            </a:r>
          </a:p>
          <a:p>
            <a:pPr lvl="1"/>
            <a:endParaRPr lang="en-US" sz="1200" b="1" dirty="0"/>
          </a:p>
          <a:p>
            <a:r>
              <a:rPr lang="en-US" sz="1200" dirty="0"/>
              <a:t>RIDEM policy</a:t>
            </a:r>
          </a:p>
          <a:p>
            <a:pPr lvl="1"/>
            <a:r>
              <a:rPr lang="en-US" sz="1200" b="1" dirty="0"/>
              <a:t>No access during bird nesting season April-August</a:t>
            </a:r>
          </a:p>
          <a:p>
            <a:r>
              <a:rPr lang="en-US" sz="1200" b="1" dirty="0"/>
              <a:t>Human access not prohibited September – </a:t>
            </a:r>
            <a:r>
              <a:rPr lang="en-US" sz="1200" b="1" dirty="0" err="1"/>
              <a:t>March</a:t>
            </a:r>
            <a:r>
              <a:rPr lang="en-US" sz="2600" dirty="0" err="1"/>
              <a:t>RIDEM</a:t>
            </a:r>
            <a:r>
              <a:rPr lang="en-US" sz="2600" dirty="0"/>
              <a:t> Access Policy</a:t>
            </a:r>
          </a:p>
          <a:p>
            <a:pPr lvl="1"/>
            <a:r>
              <a:rPr lang="en-US" sz="2600" dirty="0"/>
              <a:t>Human access prohibited during bird nesting season </a:t>
            </a:r>
          </a:p>
          <a:p>
            <a:pPr lvl="1"/>
            <a:r>
              <a:rPr lang="en-US" sz="2600" dirty="0"/>
              <a:t>September – March: Human access not prohibited</a:t>
            </a:r>
          </a:p>
          <a:p>
            <a:pPr lvl="1"/>
            <a:r>
              <a:rPr lang="en-US" sz="2600" dirty="0"/>
              <a:t>Now RIDEM to close Island “permanently” – too hazardous</a:t>
            </a:r>
          </a:p>
          <a:p>
            <a:r>
              <a:rPr lang="en-US" sz="2600" dirty="0"/>
              <a:t>USACE will expand physical cleanup level if Congress authorizes</a:t>
            </a:r>
          </a:p>
          <a:p>
            <a:pPr lvl="1"/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Need alignment of future use plans: RIDEM, Town</a:t>
            </a:r>
          </a:p>
          <a:p>
            <a:pPr lvl="1"/>
            <a:r>
              <a:rPr lang="en-US" sz="1200" b="1" dirty="0"/>
              <a:t>USACE will reconsider cleanup level</a:t>
            </a:r>
            <a:r>
              <a:rPr lang="en-US" sz="1200" b="1" baseline="0" dirty="0"/>
              <a:t> if RIDEM requests</a:t>
            </a:r>
            <a:endParaRPr lang="en-US" sz="1200" b="1" dirty="0"/>
          </a:p>
          <a:p>
            <a:pPr lvl="1"/>
            <a:r>
              <a:rPr lang="en-US" sz="1200" b="1" dirty="0"/>
              <a:t>Needs to be done now</a:t>
            </a:r>
            <a:r>
              <a:rPr lang="en-US" sz="1200" b="1" baseline="0" dirty="0"/>
              <a:t> </a:t>
            </a:r>
            <a:endParaRPr lang="en-US" sz="1200" b="1" dirty="0"/>
          </a:p>
          <a:p>
            <a:pPr lvl="1"/>
            <a:r>
              <a:rPr lang="en-US" sz="1200" b="1" dirty="0"/>
              <a:t>Andy  will speak to Town/RIDEM</a:t>
            </a:r>
            <a:r>
              <a:rPr lang="en-US" sz="1200" b="1" baseline="0" dirty="0"/>
              <a:t> alignment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39 acres transferred from Fed Government to RI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South 2/3 of Gould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3 deeds of transfer: 1975, 1976, 1989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Deed restriction for conservation of wildlife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RIDEM is “owner” for State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4 South Gould parcels excluded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100’x100’ Coast Guard South Beacon area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Building 25A (transformer vault)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Building 31 (underground 500,000 gallon water tank)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Building 42 (water treatment plant)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North 17 acres held by Navy for NUWC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Cleanup on-going for 20 years – </a:t>
            </a:r>
            <a:r>
              <a:rPr lang="en-US" sz="1200" b="1" dirty="0"/>
              <a:t>RAB</a:t>
            </a:r>
            <a:r>
              <a:rPr lang="en-US" sz="1200" b="1" baseline="0" dirty="0"/>
              <a:t> in place for all that time</a:t>
            </a:r>
            <a:endParaRPr lang="en-US" sz="1200" b="1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/>
              <a:t>Demolition, re-construction of pier building planned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Still owned by Federal Government for Navy/CG</a:t>
            </a:r>
          </a:p>
          <a:p>
            <a:pPr lvl="1"/>
            <a:r>
              <a:rPr lang="en-US" sz="1200" dirty="0"/>
              <a:t>3 Navy sites now abandoned and past useful life</a:t>
            </a:r>
          </a:p>
          <a:p>
            <a:pPr lvl="1"/>
            <a:r>
              <a:rPr lang="en-US" sz="1200" dirty="0"/>
              <a:t>CG navigation beacon on south tip in use &amp; to remain</a:t>
            </a:r>
          </a:p>
          <a:p>
            <a:pPr lvl="1"/>
            <a:endParaRPr lang="en-US" sz="1200" dirty="0"/>
          </a:p>
          <a:p>
            <a:r>
              <a:rPr lang="en-US" sz="1200" dirty="0"/>
              <a:t>Excluded parcels not part of FUDS </a:t>
            </a:r>
          </a:p>
          <a:p>
            <a:pPr lvl="1"/>
            <a:r>
              <a:rPr lang="en-US" sz="1200" dirty="0"/>
              <a:t>Not restorable by USACE </a:t>
            </a:r>
          </a:p>
          <a:p>
            <a:pPr lvl="1"/>
            <a:r>
              <a:rPr lang="en-US" sz="1200" dirty="0"/>
              <a:t>Contamination status not</a:t>
            </a:r>
            <a:r>
              <a:rPr lang="en-US" sz="1200" baseline="0" dirty="0"/>
              <a:t> sampled</a:t>
            </a:r>
            <a:r>
              <a:rPr lang="en-US" sz="1200" dirty="0"/>
              <a:t> - USACE may be able to estimate</a:t>
            </a:r>
          </a:p>
          <a:p>
            <a:pPr lvl="1"/>
            <a:endParaRPr lang="en-US" sz="1200" dirty="0"/>
          </a:p>
          <a:p>
            <a:r>
              <a:rPr lang="en-US" sz="1200" dirty="0"/>
              <a:t>Navy willing to transfer 3 sites to RIDEM w/o cleanup CG plans to retain south beacon w/o cleanup</a:t>
            </a:r>
          </a:p>
          <a:p>
            <a:endParaRPr lang="en-US" sz="1200" dirty="0"/>
          </a:p>
          <a:p>
            <a:r>
              <a:rPr lang="en-US" sz="1200" b="1" dirty="0"/>
              <a:t>Need RIDEM engagement with Town</a:t>
            </a:r>
            <a:r>
              <a:rPr lang="en-US" sz="1200" b="1" baseline="0" dirty="0"/>
              <a:t> advice – Andy had meeting last Friday he will speak to</a:t>
            </a:r>
            <a:endParaRPr lang="en-US" sz="1200" b="1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F5E0-AA15-49C6-8965-0153616E8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DB34-2AF2-44A1-8C22-B2B7980B707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C307-0D08-4BEE-933F-2275AE0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361E-D790-2F47-AAA0-02F93C0E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75" y="76200"/>
            <a:ext cx="860977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Gould Island </a:t>
            </a:r>
            <a:br>
              <a:rPr lang="en-US" dirty="0"/>
            </a:br>
            <a:r>
              <a:rPr lang="en-US" dirty="0"/>
              <a:t>Jamestown Town Council, Sept 16, 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E7C143-0E19-4040-B9B2-1E4776A39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" y="1295400"/>
            <a:ext cx="8682646" cy="5263412"/>
          </a:xfrm>
        </p:spPr>
      </p:pic>
    </p:spTree>
    <p:extLst>
      <p:ext uri="{BB962C8B-B14F-4D97-AF65-F5344CB8AC3E}">
        <p14:creationId xmlns:p14="http://schemas.microsoft.com/office/powerpoint/2010/main" val="48604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65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History of Gould Property Transfers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727" y="1828800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39 acres transferred from Fed Government to RI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/>
              <a:t>South 2/3 of Gould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/>
              <a:t>Deed restriction for conservation of wildlife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/>
              <a:t>RIDEM is “owner” for State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4 South Gould parcels excluded from transfer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North 17 acres held by Navy for NUWC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/>
              <a:t>Cleanup on-going for 20 years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/>
              <a:t>Demolition of pier building planned </a:t>
            </a:r>
          </a:p>
        </p:txBody>
      </p:sp>
    </p:spTree>
    <p:extLst>
      <p:ext uri="{BB962C8B-B14F-4D97-AF65-F5344CB8AC3E}">
        <p14:creationId xmlns:p14="http://schemas.microsoft.com/office/powerpoint/2010/main" val="356285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184"/>
          </a:xfrm>
        </p:spPr>
        <p:txBody>
          <a:bodyPr>
            <a:normAutofit/>
          </a:bodyPr>
          <a:lstStyle/>
          <a:p>
            <a:r>
              <a:rPr lang="en-US" sz="5300" dirty="0"/>
              <a:t>4 Excluded Parcels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94" y="1524000"/>
            <a:ext cx="8915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Still owned by Federal Government for Navy/CG</a:t>
            </a:r>
          </a:p>
          <a:p>
            <a:pPr lvl="1"/>
            <a:r>
              <a:rPr lang="en-US" dirty="0"/>
              <a:t>3 Navy sites now abandoned </a:t>
            </a:r>
          </a:p>
          <a:p>
            <a:pPr lvl="1"/>
            <a:r>
              <a:rPr lang="en-US" dirty="0"/>
              <a:t>CG navigation beacon on south tip in use</a:t>
            </a:r>
          </a:p>
          <a:p>
            <a:pPr lvl="1"/>
            <a:endParaRPr lang="en-US" sz="1700" dirty="0"/>
          </a:p>
          <a:p>
            <a:r>
              <a:rPr lang="en-US" dirty="0"/>
              <a:t>Excluded parcels not part of FUDS </a:t>
            </a:r>
          </a:p>
          <a:p>
            <a:pPr lvl="1"/>
            <a:r>
              <a:rPr lang="en-US" dirty="0"/>
              <a:t>Not restorable by USACE </a:t>
            </a:r>
          </a:p>
          <a:p>
            <a:pPr lvl="1"/>
            <a:r>
              <a:rPr lang="en-US" dirty="0"/>
              <a:t>Contamination not being sampled</a:t>
            </a:r>
          </a:p>
          <a:p>
            <a:pPr lvl="1"/>
            <a:endParaRPr lang="en-US" sz="1700" dirty="0"/>
          </a:p>
          <a:p>
            <a:r>
              <a:rPr lang="en-US" dirty="0"/>
              <a:t>Navy willing to transfer 3 sites to RIDEM w/o cleanup</a:t>
            </a:r>
          </a:p>
          <a:p>
            <a:endParaRPr lang="en-US" sz="1900" dirty="0"/>
          </a:p>
          <a:p>
            <a:r>
              <a:rPr lang="en-US" dirty="0"/>
              <a:t>CG plans to retain south beacon w/o cleanup</a:t>
            </a:r>
          </a:p>
          <a:p>
            <a:endParaRPr lang="en-US" sz="2100" dirty="0"/>
          </a:p>
          <a:p>
            <a:r>
              <a:rPr lang="en-US" dirty="0"/>
              <a:t>Need RIDEM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599"/>
          </a:xfrm>
        </p:spPr>
        <p:txBody>
          <a:bodyPr/>
          <a:lstStyle/>
          <a:p>
            <a:r>
              <a:rPr lang="en-US"/>
              <a:t>Gould Island South RAB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638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Army Corps 2 Years Into Restoring South Gould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Formerly Used Defense Site (FUDS)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Under 1980 CERCLA legislation (Superfund)</a:t>
            </a:r>
          </a:p>
          <a:p>
            <a:pPr marL="1200150" lvl="2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Chemical contamination cleanup only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One time Federal presence for cleaning up Gould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Sampling &amp; analysis plus minimal debris removal only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endParaRPr lang="en-US" sz="26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Issues Identified So Far</a:t>
            </a:r>
            <a:endParaRPr lang="en-US" sz="34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Contaminant cleanup plan was initially only for birds</a:t>
            </a:r>
          </a:p>
          <a:p>
            <a:pPr marL="1200150" lvl="2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Now for public recreation (RIDEM change)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Groundwater potability cleanup not agreed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b="1" dirty="0">
                <a:solidFill>
                  <a:schemeClr val="tx1"/>
                </a:solidFill>
              </a:rPr>
              <a:t>Physical cleanup limited to that incidental to chemical cleanup plus 4 additional structures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3 Navy owned sites still excluded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		</a:t>
            </a:r>
          </a:p>
          <a:p>
            <a:pPr marL="285750" indent="-285750" algn="l">
              <a:buFont typeface="Arial" panose="020B0604020202020204" pitchFamily="34" charset="0"/>
              <a:buChar char="–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3817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1942 Navy Site Map</a:t>
            </a:r>
          </a:p>
        </p:txBody>
      </p:sp>
      <p:sp>
        <p:nvSpPr>
          <p:cNvPr id="7" name="Oval 6"/>
          <p:cNvSpPr/>
          <p:nvPr/>
        </p:nvSpPr>
        <p:spPr>
          <a:xfrm>
            <a:off x="5821313" y="3048000"/>
            <a:ext cx="306788" cy="1341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41838" y="2819400"/>
            <a:ext cx="306788" cy="1802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984" y="2783771"/>
            <a:ext cx="230588" cy="1802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47323" y="3041271"/>
            <a:ext cx="165940" cy="670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685800" y="685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41537" y="2646528"/>
            <a:ext cx="0" cy="4251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42674" y="3071656"/>
            <a:ext cx="304800" cy="1287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2674" y="3188118"/>
            <a:ext cx="0" cy="4754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6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Level of Cleanup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943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300" dirty="0"/>
          </a:p>
          <a:p>
            <a:r>
              <a:rPr lang="en-US" sz="2600" dirty="0"/>
              <a:t>Environmental Cleanup</a:t>
            </a:r>
          </a:p>
          <a:p>
            <a:pPr lvl="1"/>
            <a:r>
              <a:rPr lang="en-US" sz="2600" dirty="0"/>
              <a:t>RIDEM declaration Sept 2018</a:t>
            </a:r>
          </a:p>
          <a:p>
            <a:pPr lvl="2"/>
            <a:r>
              <a:rPr lang="en-US" sz="2200" dirty="0"/>
              <a:t>Cleanup for public recreation as well as wildlife</a:t>
            </a:r>
          </a:p>
          <a:p>
            <a:pPr lvl="1"/>
            <a:r>
              <a:rPr lang="en-US" sz="2600" dirty="0"/>
              <a:t>USACE accepted</a:t>
            </a:r>
          </a:p>
          <a:p>
            <a:r>
              <a:rPr lang="en-US" sz="2600" dirty="0"/>
              <a:t>Physical Cleanup</a:t>
            </a:r>
          </a:p>
          <a:p>
            <a:pPr lvl="1"/>
            <a:r>
              <a:rPr lang="en-US" sz="2600" dirty="0"/>
              <a:t>USACE view</a:t>
            </a:r>
          </a:p>
          <a:p>
            <a:pPr lvl="2"/>
            <a:r>
              <a:rPr lang="en-US" sz="2200" dirty="0"/>
              <a:t>Incidental to chemical cleanup</a:t>
            </a:r>
          </a:p>
          <a:p>
            <a:pPr lvl="2"/>
            <a:r>
              <a:rPr lang="en-US" sz="2200" dirty="0"/>
              <a:t>Structures unsafe at transfer (3 of ~25 buildings, no debris)</a:t>
            </a:r>
          </a:p>
          <a:p>
            <a:pPr lvl="1"/>
            <a:r>
              <a:rPr lang="en-US" sz="2600" dirty="0"/>
              <a:t>RIDEM responsible for all other removal</a:t>
            </a:r>
          </a:p>
          <a:p>
            <a:pPr lvl="1"/>
            <a:r>
              <a:rPr lang="en-US" sz="2600" dirty="0"/>
              <a:t>RIDEM request for USACE to do all physical cleanup </a:t>
            </a:r>
          </a:p>
          <a:p>
            <a:pPr lvl="2"/>
            <a:r>
              <a:rPr lang="en-US" sz="2200" dirty="0"/>
              <a:t>USACE says not without additional Congressional authority</a:t>
            </a:r>
          </a:p>
          <a:p>
            <a:pPr lvl="1"/>
            <a:endParaRPr lang="en-US" sz="2600" dirty="0"/>
          </a:p>
          <a:p>
            <a:pPr lvl="1"/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0086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F24F-768E-B245-9AA7-2A56D9D1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Cleanup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13667-6CB7-BA41-A3FF-0FC946B5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Federal Government took Gould in 1920</a:t>
            </a:r>
          </a:p>
          <a:p>
            <a:pPr lvl="1"/>
            <a:r>
              <a:rPr lang="en-US" dirty="0"/>
              <a:t>War fighting for benefit of nation </a:t>
            </a:r>
          </a:p>
          <a:p>
            <a:pPr lvl="1"/>
            <a:r>
              <a:rPr lang="en-US" dirty="0"/>
              <a:t>Navy left South Gould a mess in 1950s </a:t>
            </a:r>
          </a:p>
          <a:p>
            <a:r>
              <a:rPr lang="en-US" dirty="0"/>
              <a:t>Transferred S. Gould to State/RIDEM in 70s-80s</a:t>
            </a:r>
          </a:p>
          <a:p>
            <a:pPr lvl="1"/>
            <a:r>
              <a:rPr lang="en-US" dirty="0"/>
              <a:t>RIDEM initially declared wildlife sanctuary </a:t>
            </a:r>
          </a:p>
          <a:p>
            <a:pPr lvl="2"/>
            <a:r>
              <a:rPr lang="en-US" dirty="0"/>
              <a:t>Did no cleanup</a:t>
            </a:r>
          </a:p>
          <a:p>
            <a:pPr lvl="1"/>
            <a:r>
              <a:rPr lang="en-US" dirty="0"/>
              <a:t>Now proposed as part of Bay Islands Park System</a:t>
            </a:r>
          </a:p>
          <a:p>
            <a:r>
              <a:rPr lang="en-US" dirty="0"/>
              <a:t>Town/State cannot afford/may never cleanup</a:t>
            </a:r>
          </a:p>
          <a:p>
            <a:r>
              <a:rPr lang="en-US" dirty="0"/>
              <a:t>Only Federal Government can make Gould safe</a:t>
            </a:r>
          </a:p>
        </p:txBody>
      </p:sp>
    </p:spTree>
    <p:extLst>
      <p:ext uri="{BB962C8B-B14F-4D97-AF65-F5344CB8AC3E}">
        <p14:creationId xmlns:p14="http://schemas.microsoft.com/office/powerpoint/2010/main" val="53921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A02F-9433-4A40-9A6F-DD64FEEEEF5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August 15 Site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6082-85E8-7444-845C-785D405A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RAB Initiated / USACE Enabled / Volunteer Supported</a:t>
            </a:r>
          </a:p>
          <a:p>
            <a:pPr lvl="1"/>
            <a:r>
              <a:rPr lang="en-US" dirty="0"/>
              <a:t>Made possible by Richard </a:t>
            </a:r>
            <a:r>
              <a:rPr lang="en-US" dirty="0" err="1"/>
              <a:t>DeSalvo</a:t>
            </a:r>
            <a:r>
              <a:rPr lang="en-US" dirty="0"/>
              <a:t>, RI Mooring Services</a:t>
            </a:r>
          </a:p>
          <a:p>
            <a:r>
              <a:rPr lang="en-US" dirty="0"/>
              <a:t> 36 Attendees</a:t>
            </a:r>
          </a:p>
          <a:p>
            <a:pPr lvl="1"/>
            <a:r>
              <a:rPr lang="en-US" dirty="0"/>
              <a:t> 14 RAB, 3 Town, 6 DEM, 4 Army, 5 Press, 3 Fed, 1 State</a:t>
            </a:r>
          </a:p>
          <a:p>
            <a:r>
              <a:rPr lang="en-US" dirty="0"/>
              <a:t>3 Press articles:  </a:t>
            </a:r>
            <a:r>
              <a:rPr lang="en-US" dirty="0" err="1"/>
              <a:t>ProJo</a:t>
            </a:r>
            <a:r>
              <a:rPr lang="en-US" dirty="0"/>
              <a:t>, JTN Press, NPT This Week</a:t>
            </a:r>
          </a:p>
          <a:p>
            <a:r>
              <a:rPr lang="en-US" dirty="0"/>
              <a:t>Follow up on physical cleanup</a:t>
            </a:r>
          </a:p>
          <a:p>
            <a:pPr lvl="1"/>
            <a:r>
              <a:rPr lang="en-US" dirty="0"/>
              <a:t>Conversations with Jack Reed, Whitehouse/</a:t>
            </a:r>
            <a:r>
              <a:rPr lang="en-US" dirty="0" err="1"/>
              <a:t>Ciccilline</a:t>
            </a:r>
            <a:r>
              <a:rPr lang="en-US" dirty="0"/>
              <a:t> staff</a:t>
            </a:r>
          </a:p>
          <a:p>
            <a:pPr lvl="1"/>
            <a:r>
              <a:rPr lang="en-US" dirty="0"/>
              <a:t>Commitment from RIDEM to “needs assessment”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0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6E67-7F9B-8C49-B144-B2B5C2AE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55C5-0014-1A4D-AAD7-32061139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nothing more than chemical cleanup</a:t>
            </a:r>
          </a:p>
          <a:p>
            <a:pPr lvl="1"/>
            <a:r>
              <a:rPr lang="en-US" dirty="0"/>
              <a:t>Island will revert to overgrown habitat</a:t>
            </a:r>
          </a:p>
          <a:p>
            <a:r>
              <a:rPr lang="en-US" dirty="0"/>
              <a:t>Follow RIDEM direction for Bay Islands Park</a:t>
            </a:r>
          </a:p>
          <a:p>
            <a:pPr lvl="1"/>
            <a:r>
              <a:rPr lang="en-US" dirty="0"/>
              <a:t>Walking trails &amp; overnight campsites</a:t>
            </a:r>
          </a:p>
          <a:p>
            <a:pPr lvl="1"/>
            <a:r>
              <a:rPr lang="en-US" dirty="0"/>
              <a:t>Needs extensive physical cleanup for safety</a:t>
            </a:r>
          </a:p>
          <a:p>
            <a:pPr lvl="1"/>
            <a:r>
              <a:rPr lang="en-US" dirty="0"/>
              <a:t>Now is the time while USACE is on site</a:t>
            </a:r>
          </a:p>
          <a:p>
            <a:pPr lvl="1"/>
            <a:r>
              <a:rPr lang="en-US" dirty="0"/>
              <a:t>Requires federal funding and direction to USACE</a:t>
            </a:r>
          </a:p>
          <a:p>
            <a:r>
              <a:rPr lang="en-US" dirty="0"/>
              <a:t>June 2018 Council supported full cleanup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C6A0-2A8C-D642-8F8B-4BBD80A6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A57C-52FB-D546-9F36-19687AD8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Confirm Town position supporting RIDEM objective and request for full clean up</a:t>
            </a:r>
          </a:p>
          <a:p>
            <a:r>
              <a:rPr lang="en-US" dirty="0"/>
              <a:t>Town engagement with federal delegation</a:t>
            </a:r>
          </a:p>
          <a:p>
            <a:pPr lvl="1"/>
            <a:r>
              <a:rPr lang="en-US" dirty="0"/>
              <a:t>Reed office press statement:</a:t>
            </a:r>
          </a:p>
          <a:p>
            <a:pPr marL="914400" lvl="2" indent="0">
              <a:buNone/>
            </a:pPr>
            <a:r>
              <a:rPr lang="en-US" dirty="0"/>
              <a:t>“Before additional funds are secured, local and state partners need to coalesce around a plan and shared commitment, and Senator Reed will work to ensure the federal government and the U.S. Department of Defense are kept in the loop.” </a:t>
            </a:r>
          </a:p>
          <a:p>
            <a:r>
              <a:rPr lang="en-US" dirty="0"/>
              <a:t>Requires RIDEM long term plan</a:t>
            </a:r>
          </a:p>
          <a:p>
            <a:pPr lvl="1"/>
            <a:r>
              <a:rPr lang="en-US" dirty="0"/>
              <a:t>Agreed to by Town</a:t>
            </a:r>
          </a:p>
          <a:p>
            <a:pPr lvl="1"/>
            <a:r>
              <a:rPr lang="en-US" dirty="0"/>
              <a:t>To be implemented after full cleanup (10+years) </a:t>
            </a:r>
          </a:p>
        </p:txBody>
      </p:sp>
    </p:spTree>
    <p:extLst>
      <p:ext uri="{BB962C8B-B14F-4D97-AF65-F5344CB8AC3E}">
        <p14:creationId xmlns:p14="http://schemas.microsoft.com/office/powerpoint/2010/main" val="358056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EA10-05CD-9F46-93E5-110E1A5D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43FF-9924-A548-9E3B-A3E04ADCE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Council resolution</a:t>
            </a:r>
          </a:p>
          <a:p>
            <a:pPr lvl="1"/>
            <a:r>
              <a:rPr lang="en-US" dirty="0"/>
              <a:t>Support for RIDEM cleanup objective</a:t>
            </a:r>
          </a:p>
          <a:p>
            <a:pPr lvl="1"/>
            <a:r>
              <a:rPr lang="en-US" dirty="0"/>
              <a:t>Request RIDEM long term plan</a:t>
            </a:r>
          </a:p>
          <a:p>
            <a:pPr lvl="1"/>
            <a:r>
              <a:rPr lang="en-US" dirty="0"/>
              <a:t>Ask Town Administrator to:</a:t>
            </a:r>
          </a:p>
          <a:p>
            <a:pPr lvl="2"/>
            <a:r>
              <a:rPr lang="en-US" dirty="0"/>
              <a:t>Develop Town Plan in coordination with RIDEM</a:t>
            </a:r>
          </a:p>
          <a:p>
            <a:pPr lvl="2"/>
            <a:r>
              <a:rPr lang="en-US" dirty="0"/>
              <a:t>Request support from federal delegation for full physical cleanup</a:t>
            </a:r>
          </a:p>
          <a:p>
            <a:r>
              <a:rPr lang="en-US" dirty="0"/>
              <a:t>To be approved at October 7</a:t>
            </a:r>
            <a:r>
              <a:rPr lang="en-US" baseline="30000" dirty="0"/>
              <a:t>th</a:t>
            </a:r>
            <a:r>
              <a:rPr lang="en-US" dirty="0"/>
              <a:t> Council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14604</TotalTime>
  <Words>1088</Words>
  <Application>Microsoft Macintosh PowerPoint</Application>
  <PresentationFormat>On-screen Show (4:3)</PresentationFormat>
  <Paragraphs>185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Gould Island  Jamestown Town Council, Sept 16, 2019</vt:lpstr>
      <vt:lpstr>Gould Island South RAB Status</vt:lpstr>
      <vt:lpstr>1942 Navy Site Map</vt:lpstr>
      <vt:lpstr>Level of Cleanup</vt:lpstr>
      <vt:lpstr>Physical Cleanup Background</vt:lpstr>
      <vt:lpstr>August 15 Site Visit</vt:lpstr>
      <vt:lpstr>Choices</vt:lpstr>
      <vt:lpstr>Path Forward</vt:lpstr>
      <vt:lpstr>Next Steps</vt:lpstr>
      <vt:lpstr>History of Gould Property Transfers</vt:lpstr>
      <vt:lpstr>4 Excluded Parcels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Gould Island South RAB Update</dc:title>
  <dc:creator>d</dc:creator>
  <cp:lastModifiedBy>David Sommers</cp:lastModifiedBy>
  <cp:revision>86</cp:revision>
  <cp:lastPrinted>2018-06-18T21:13:48Z</cp:lastPrinted>
  <dcterms:created xsi:type="dcterms:W3CDTF">2018-05-13T19:01:41Z</dcterms:created>
  <dcterms:modified xsi:type="dcterms:W3CDTF">2019-09-09T15:22:51Z</dcterms:modified>
</cp:coreProperties>
</file>