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357" r:id="rId2"/>
    <p:sldId id="358" r:id="rId3"/>
    <p:sldId id="359" r:id="rId4"/>
    <p:sldId id="360" r:id="rId5"/>
    <p:sldId id="361" r:id="rId6"/>
    <p:sldId id="362" r:id="rId7"/>
    <p:sldId id="385" r:id="rId8"/>
    <p:sldId id="386" r:id="rId9"/>
    <p:sldId id="363" r:id="rId10"/>
    <p:sldId id="290" r:id="rId11"/>
    <p:sldId id="301" r:id="rId12"/>
    <p:sldId id="347" r:id="rId13"/>
    <p:sldId id="281" r:id="rId14"/>
    <p:sldId id="284" r:id="rId15"/>
    <p:sldId id="276" r:id="rId16"/>
    <p:sldId id="278" r:id="rId17"/>
    <p:sldId id="350" r:id="rId18"/>
    <p:sldId id="293" r:id="rId19"/>
    <p:sldId id="275" r:id="rId20"/>
    <p:sldId id="294" r:id="rId21"/>
    <p:sldId id="345" r:id="rId22"/>
    <p:sldId id="387" r:id="rId23"/>
    <p:sldId id="351" r:id="rId24"/>
    <p:sldId id="352" r:id="rId25"/>
    <p:sldId id="260" r:id="rId26"/>
    <p:sldId id="261" r:id="rId27"/>
    <p:sldId id="262" r:id="rId28"/>
    <p:sldId id="263" r:id="rId29"/>
    <p:sldId id="264" r:id="rId30"/>
    <p:sldId id="266" r:id="rId31"/>
    <p:sldId id="269" r:id="rId32"/>
    <p:sldId id="524" r:id="rId33"/>
    <p:sldId id="365" r:id="rId34"/>
    <p:sldId id="388" r:id="rId35"/>
    <p:sldId id="366" r:id="rId36"/>
    <p:sldId id="367" r:id="rId37"/>
    <p:sldId id="525" r:id="rId38"/>
    <p:sldId id="368" r:id="rId39"/>
    <p:sldId id="369" r:id="rId40"/>
    <p:sldId id="374" r:id="rId41"/>
    <p:sldId id="378" r:id="rId42"/>
    <p:sldId id="27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5F48D3-5583-4A4E-9474-27518FB1CE90}" type="datetimeFigureOut">
              <a:rPr lang="en-US" smtClean="0"/>
              <a:t>3/27/2019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F8996-7EEC-4064-B6F8-056E8AC48D0A}" type="slidenum">
              <a:rPr lang="en-US" smtClean="0"/>
              <a:t>‹#›</a:t>
            </a:fld>
            <a:endParaRPr lang="en-US"/>
          </a:p>
        </p:txBody>
      </p:sp>
    </p:spTree>
    <p:extLst>
      <p:ext uri="{BB962C8B-B14F-4D97-AF65-F5344CB8AC3E}">
        <p14:creationId xmlns:p14="http://schemas.microsoft.com/office/powerpoint/2010/main" val="67075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557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4922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1913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9165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8896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931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0282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143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551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7022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3011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9572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344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8517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169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1336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561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25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95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512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5931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2617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7730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5695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9EB345-D130-439A-A26E-F1D00FAA32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446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792ABA-C90E-4ABC-B90F-2250BEB8EC79}" type="datetime1">
              <a:rPr lang="en-US" smtClean="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CF872-2893-4888-ADC8-6A1EE4887C1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903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C7C0F-39FE-43EE-B2FE-CEEBC2E47A66}" type="datetime1">
              <a:rPr lang="en-US" smtClean="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271612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FACA2-6BA1-4833-B6AF-D27C4554CF77}" type="datetime1">
              <a:rPr lang="en-US" smtClean="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277715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8AEC1B-38B1-48AA-9E08-4DF19FBF2A16}" type="datetime1">
              <a:rPr lang="en-US" smtClean="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1149591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1739BB-D726-479A-A21E-6D4EC2B9DB33}" type="datetime1">
              <a:rPr lang="en-US" smtClean="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CF872-2893-4888-ADC8-6A1EE4887C1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092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EE1839-7C6A-4DD5-A13F-3B39658F10AB}" type="datetime1">
              <a:rPr lang="en-US" smtClean="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2778896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5630E2-2007-4471-BFED-0D6D14AC584D}" type="datetime1">
              <a:rPr lang="en-US" smtClean="0"/>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203887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C2A4C7-B1BC-44A0-B8FC-08FDFD681462}" type="datetime1">
              <a:rPr lang="en-US" smtClean="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218265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538590-5894-4EDB-BA98-C74EA92F1ACC}" type="datetime1">
              <a:rPr lang="en-US" smtClean="0"/>
              <a:t>3/27/2019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99175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4412939-213B-4CA1-9B93-380EEA3B649A}" type="datetime1">
              <a:rPr lang="en-US" smtClean="0"/>
              <a:t>3/27/2019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4CF872-2893-4888-ADC8-6A1EE4887C1E}" type="slidenum">
              <a:rPr lang="en-US" smtClean="0"/>
              <a:t>‹#›</a:t>
            </a:fld>
            <a:endParaRPr lang="en-US" dirty="0"/>
          </a:p>
        </p:txBody>
      </p:sp>
    </p:spTree>
    <p:extLst>
      <p:ext uri="{BB962C8B-B14F-4D97-AF65-F5344CB8AC3E}">
        <p14:creationId xmlns:p14="http://schemas.microsoft.com/office/powerpoint/2010/main" val="21464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4E8CB3-0CD4-422D-AA4A-F10B65A6355B}" type="datetime1">
              <a:rPr lang="en-US" smtClean="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CF872-2893-4888-ADC8-6A1EE4887C1E}" type="slidenum">
              <a:rPr lang="en-US" smtClean="0"/>
              <a:t>‹#›</a:t>
            </a:fld>
            <a:endParaRPr lang="en-US" dirty="0"/>
          </a:p>
        </p:txBody>
      </p:sp>
    </p:spTree>
    <p:extLst>
      <p:ext uri="{BB962C8B-B14F-4D97-AF65-F5344CB8AC3E}">
        <p14:creationId xmlns:p14="http://schemas.microsoft.com/office/powerpoint/2010/main" val="29149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DAA42DE-1E63-4661-8DC7-00976D443BBE}" type="datetime1">
              <a:rPr lang="en-US" smtClean="0"/>
              <a:t>3/27/2019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54CF872-2893-4888-ADC8-6A1EE4887C1E}"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3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7340" y="1135626"/>
            <a:ext cx="9372600" cy="48320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Town of Jamestown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FY2019-2020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Town Administrator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Proposed Operating Budget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March 25, 2019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662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034" y="19878"/>
            <a:ext cx="353657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FUND BALANCE</a:t>
            </a:r>
          </a:p>
        </p:txBody>
      </p:sp>
      <p:sp>
        <p:nvSpPr>
          <p:cNvPr id="5" name="TextBox 4"/>
          <p:cNvSpPr txBox="1"/>
          <p:nvPr/>
        </p:nvSpPr>
        <p:spPr>
          <a:xfrm>
            <a:off x="0" y="565879"/>
            <a:ext cx="12191999" cy="160043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This Unrestricted Fund Balance reserve should amount to no less than two months of regular general fund operating revenues or general fund operating expenditures of 16.67%.  At the end of the 2017-2018 fiscal year, the audited general fund unassigned fund balance was $5,149,253 which equaled 21.60% of the total general fund expenditures FY18.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70112AE2-1B87-4542-8BB1-341E01AF3BB4}"/>
              </a:ext>
            </a:extLst>
          </p:cNvPr>
          <p:cNvPicPr>
            <a:picLocks noChangeAspect="1"/>
          </p:cNvPicPr>
          <p:nvPr/>
        </p:nvPicPr>
        <p:blipFill>
          <a:blip r:embed="rId3"/>
          <a:stretch>
            <a:fillRect/>
          </a:stretch>
        </p:blipFill>
        <p:spPr>
          <a:xfrm>
            <a:off x="0" y="2004777"/>
            <a:ext cx="12192000" cy="4287343"/>
          </a:xfrm>
          <a:prstGeom prst="rect">
            <a:avLst/>
          </a:prstGeom>
        </p:spPr>
      </p:pic>
    </p:spTree>
    <p:extLst>
      <p:ext uri="{BB962C8B-B14F-4D97-AF65-F5344CB8AC3E}">
        <p14:creationId xmlns:p14="http://schemas.microsoft.com/office/powerpoint/2010/main" val="3779289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5310" y="28575"/>
            <a:ext cx="558056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UNRESERVED FUND BALANCE</a:t>
            </a:r>
          </a:p>
        </p:txBody>
      </p:sp>
      <p:sp>
        <p:nvSpPr>
          <p:cNvPr id="7" name="TextBox 6"/>
          <p:cNvSpPr txBox="1"/>
          <p:nvPr/>
        </p:nvSpPr>
        <p:spPr>
          <a:xfrm>
            <a:off x="165309" y="576312"/>
            <a:ext cx="11940551"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evaluating a seven-year trend of the unreserved fund balance totals for the Town and School, the Town’s overall balance since FY2012 has risen by 36.53% or $1,377,727 while the School Department’s has reflected a decrease to a $0 balance or an overall reduction during the period to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($1,964,205)</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p>
        </p:txBody>
      </p:sp>
      <p:sp>
        <p:nvSpPr>
          <p:cNvPr id="8" name="TextBox 7"/>
          <p:cNvSpPr txBox="1"/>
          <p:nvPr/>
        </p:nvSpPr>
        <p:spPr>
          <a:xfrm>
            <a:off x="0" y="4287130"/>
            <a:ext cx="121920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FY2019 Budget % to Fund Balance % is as follows</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Town: $10,735,066 School: $13,108,266 Total:$23,843,332.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Town Unreserved % to Town/School Total Budget 			$5,149,353	21.60%</a:t>
            </a: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Town Unreserved/Reserved % to Town/School Total Budget 		$6,265,715	26.28%</a:t>
            </a: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Town/School Unreserved % to Town/School Total Budget 		$5,149,353	21.60%</a:t>
            </a: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Town/School Unreserved/Reserved % to Town/School Total Budget 	$7,922,280	33.46%</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38A6444-1F98-48AA-80FF-BD35D72A76E5}"/>
              </a:ext>
            </a:extLst>
          </p:cNvPr>
          <p:cNvPicPr>
            <a:picLocks noChangeAspect="1"/>
          </p:cNvPicPr>
          <p:nvPr/>
        </p:nvPicPr>
        <p:blipFill>
          <a:blip r:embed="rId3"/>
          <a:stretch>
            <a:fillRect/>
          </a:stretch>
        </p:blipFill>
        <p:spPr>
          <a:xfrm>
            <a:off x="165310" y="1707455"/>
            <a:ext cx="11851099" cy="2466980"/>
          </a:xfrm>
          <a:prstGeom prst="rect">
            <a:avLst/>
          </a:prstGeom>
        </p:spPr>
      </p:pic>
    </p:spTree>
    <p:extLst>
      <p:ext uri="{BB962C8B-B14F-4D97-AF65-F5344CB8AC3E}">
        <p14:creationId xmlns:p14="http://schemas.microsoft.com/office/powerpoint/2010/main" val="2688586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TextBox 5"/>
          <p:cNvSpPr txBox="1"/>
          <p:nvPr/>
        </p:nvSpPr>
        <p:spPr>
          <a:xfrm>
            <a:off x="0" y="193546"/>
            <a:ext cx="586408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Additional Fund Balance detail as of year ending FY 2018 for General Fund and School Fund programs.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Total Unassigned Balance: 	</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5,149,353</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Total Town Balance: 		$  6,265,715</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Total Combined: 		$  7,922,280</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FY2019 Budget Total *:         $23,843,332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Fund Balance calculation purposes)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a:extLst>
              <a:ext uri="{FF2B5EF4-FFF2-40B4-BE49-F238E27FC236}">
                <a16:creationId xmlns:a16="http://schemas.microsoft.com/office/drawing/2014/main" id="{443D62CE-8BD6-4852-AC77-2D9E1AE52E14}"/>
              </a:ext>
            </a:extLst>
          </p:cNvPr>
          <p:cNvPicPr>
            <a:picLocks noChangeAspect="1"/>
          </p:cNvPicPr>
          <p:nvPr/>
        </p:nvPicPr>
        <p:blipFill>
          <a:blip r:embed="rId2"/>
          <a:stretch>
            <a:fillRect/>
          </a:stretch>
        </p:blipFill>
        <p:spPr>
          <a:xfrm>
            <a:off x="5794513" y="33090"/>
            <a:ext cx="6397487" cy="6257730"/>
          </a:xfrm>
          <a:prstGeom prst="rect">
            <a:avLst/>
          </a:prstGeom>
        </p:spPr>
      </p:pic>
    </p:spTree>
    <p:extLst>
      <p:ext uri="{BB962C8B-B14F-4D97-AF65-F5344CB8AC3E}">
        <p14:creationId xmlns:p14="http://schemas.microsoft.com/office/powerpoint/2010/main" val="1185764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1" y="2562727"/>
            <a:ext cx="10226842"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FY 2019-2020 Revenue Program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0249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TextBox 4"/>
          <p:cNvSpPr txBox="1"/>
          <p:nvPr/>
        </p:nvSpPr>
        <p:spPr>
          <a:xfrm>
            <a:off x="0" y="0"/>
            <a:ext cx="4438650" cy="61863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Building Inspection</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Recommending increase in Building fee revenue and corresponding impact on recording fees in the Town Clerks office due to market conditions.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Transfer Station</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Recommended increase in fee from $150 to $170 to pay for replacement of 2</a:t>
            </a:r>
            <a:r>
              <a:rPr kumimoji="0" lang="en-US" sz="1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nd</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compactor.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Fund Balance Transfer</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Recommended increase of $100,000 is proposed in FY20 as a Fund Balance Transfer for Projects.  This increases the proposed total Fund Balance transfer to $400,000.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Motor Vehicle Phase-Out</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phase-out is entering Year 3, with this years internal projection reflecting an additional $42,500 in revenue.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Investment Income</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Increase of $50,000, from $35,000 to an estimated $85,000. </a:t>
            </a:r>
          </a:p>
        </p:txBody>
      </p:sp>
      <p:pic>
        <p:nvPicPr>
          <p:cNvPr id="6" name="Picture 5">
            <a:extLst>
              <a:ext uri="{FF2B5EF4-FFF2-40B4-BE49-F238E27FC236}">
                <a16:creationId xmlns:a16="http://schemas.microsoft.com/office/drawing/2014/main" id="{6AB297D1-2E29-44C8-8E6F-8E99C9F25F3C}"/>
              </a:ext>
            </a:extLst>
          </p:cNvPr>
          <p:cNvPicPr>
            <a:picLocks noChangeAspect="1"/>
          </p:cNvPicPr>
          <p:nvPr/>
        </p:nvPicPr>
        <p:blipFill>
          <a:blip r:embed="rId3"/>
          <a:stretch>
            <a:fillRect/>
          </a:stretch>
        </p:blipFill>
        <p:spPr>
          <a:xfrm>
            <a:off x="5446643" y="4077698"/>
            <a:ext cx="6367670" cy="2253528"/>
          </a:xfrm>
          <a:prstGeom prst="rect">
            <a:avLst/>
          </a:prstGeom>
        </p:spPr>
      </p:pic>
      <p:pic>
        <p:nvPicPr>
          <p:cNvPr id="2" name="Picture 1">
            <a:extLst>
              <a:ext uri="{FF2B5EF4-FFF2-40B4-BE49-F238E27FC236}">
                <a16:creationId xmlns:a16="http://schemas.microsoft.com/office/drawing/2014/main" id="{9374FD18-DB0E-474E-AF19-F06BDAB21615}"/>
              </a:ext>
            </a:extLst>
          </p:cNvPr>
          <p:cNvPicPr>
            <a:picLocks noChangeAspect="1"/>
          </p:cNvPicPr>
          <p:nvPr/>
        </p:nvPicPr>
        <p:blipFill>
          <a:blip r:embed="rId4"/>
          <a:stretch>
            <a:fillRect/>
          </a:stretch>
        </p:blipFill>
        <p:spPr>
          <a:xfrm>
            <a:off x="4780722" y="33090"/>
            <a:ext cx="7411278" cy="3988300"/>
          </a:xfrm>
          <a:prstGeom prst="rect">
            <a:avLst/>
          </a:prstGeom>
        </p:spPr>
      </p:pic>
    </p:spTree>
    <p:extLst>
      <p:ext uri="{BB962C8B-B14F-4D97-AF65-F5344CB8AC3E}">
        <p14:creationId xmlns:p14="http://schemas.microsoft.com/office/powerpoint/2010/main" val="396463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TextBox 4"/>
          <p:cNvSpPr txBox="1"/>
          <p:nvPr/>
        </p:nvSpPr>
        <p:spPr>
          <a:xfrm>
            <a:off x="-1" y="95250"/>
            <a:ext cx="3756991"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School Revenue</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increase of $17,706 in State Grant Revenue and $35,500 in State Nutrition Sales and Reimbursements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School Revenue Transfers</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Transfer of $100,000 from Fund Balance, a reduction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($125,848)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address annual OPEB costs.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proposed Capital project transfer increase of $139,105 and $27,225 for Equipment, totaling $166,330.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p:cNvSpPr txBox="1"/>
          <p:nvPr/>
        </p:nvSpPr>
        <p:spPr>
          <a:xfrm>
            <a:off x="3857051" y="4282937"/>
            <a:ext cx="8229761"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above School Revenue spreadsheet indicates a slight increase in internal transfers of $40,482 and an increase of $53,206 in other funds.   The major loss/reduction of revenue to the Schools was realized in a loss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($45,528)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State Education Aid reflected on the following page.</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pic>
        <p:nvPicPr>
          <p:cNvPr id="6" name="Picture 5">
            <a:extLst>
              <a:ext uri="{FF2B5EF4-FFF2-40B4-BE49-F238E27FC236}">
                <a16:creationId xmlns:a16="http://schemas.microsoft.com/office/drawing/2014/main" id="{791CE136-23E0-4289-9B63-F677CFF10E4D}"/>
              </a:ext>
            </a:extLst>
          </p:cNvPr>
          <p:cNvPicPr>
            <a:picLocks noChangeAspect="1"/>
          </p:cNvPicPr>
          <p:nvPr/>
        </p:nvPicPr>
        <p:blipFill>
          <a:blip r:embed="rId3"/>
          <a:stretch>
            <a:fillRect/>
          </a:stretch>
        </p:blipFill>
        <p:spPr>
          <a:xfrm>
            <a:off x="3798271" y="33089"/>
            <a:ext cx="8288541" cy="4069756"/>
          </a:xfrm>
          <a:prstGeom prst="rect">
            <a:avLst/>
          </a:prstGeom>
        </p:spPr>
      </p:pic>
    </p:spTree>
    <p:extLst>
      <p:ext uri="{BB962C8B-B14F-4D97-AF65-F5344CB8AC3E}">
        <p14:creationId xmlns:p14="http://schemas.microsoft.com/office/powerpoint/2010/main" val="4054981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336796" y="-152400"/>
          <a:ext cx="7670808" cy="639173"/>
        </p:xfrm>
        <a:graphic>
          <a:graphicData uri="http://schemas.openxmlformats.org/drawingml/2006/table">
            <a:tbl>
              <a:tblPr/>
              <a:tblGrid>
                <a:gridCol w="7670808">
                  <a:extLst>
                    <a:ext uri="{9D8B030D-6E8A-4147-A177-3AD203B41FA5}">
                      <a16:colId xmlns:a16="http://schemas.microsoft.com/office/drawing/2014/main" val="20000"/>
                    </a:ext>
                  </a:extLst>
                </a:gridCol>
              </a:tblGrid>
              <a:tr h="378823">
                <a:tc>
                  <a:txBody>
                    <a:bodyPr/>
                    <a:lstStyle/>
                    <a:p>
                      <a:pPr algn="ctr" fontAlgn="b"/>
                      <a:endParaRPr lang="en-US" sz="14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60350">
                <a:tc>
                  <a:txBody>
                    <a:bodyPr/>
                    <a:lstStyle/>
                    <a:p>
                      <a:pPr algn="ctr" fontAlgn="b"/>
                      <a:endParaRPr lang="en-US" sz="14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 name="TextBox 6"/>
          <p:cNvSpPr txBox="1"/>
          <p:nvPr/>
        </p:nvSpPr>
        <p:spPr>
          <a:xfrm>
            <a:off x="-1" y="194690"/>
            <a:ext cx="3468758" cy="53245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State Revenue</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reduction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($18,968)</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 State Library Aid.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increase of $8,401 in State reimbursement on motor vehicle Phase-out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Proposed minor increases of $2,635 in hotel Tax revenue and $674 in the Public Ser. Corp. tax, and a reduction in Meals and Beverage Tax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($12,818).  </a:t>
            </a:r>
          </a:p>
        </p:txBody>
      </p:sp>
      <p:sp>
        <p:nvSpPr>
          <p:cNvPr id="2" name="TextBox 1"/>
          <p:cNvSpPr txBox="1"/>
          <p:nvPr/>
        </p:nvSpPr>
        <p:spPr>
          <a:xfrm>
            <a:off x="3468757" y="3827118"/>
            <a:ext cx="8661886"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Overall, State aid to the Town has been reduced by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($20,076)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although when combined with an erosion in State Aid to education, the total reduction equals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($65,704)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as proposed for FY2019-2020. </a:t>
            </a:r>
          </a:p>
        </p:txBody>
      </p:sp>
      <p:pic>
        <p:nvPicPr>
          <p:cNvPr id="3" name="Picture 2">
            <a:extLst>
              <a:ext uri="{FF2B5EF4-FFF2-40B4-BE49-F238E27FC236}">
                <a16:creationId xmlns:a16="http://schemas.microsoft.com/office/drawing/2014/main" id="{CB804285-91C9-4B9D-A425-66D8961223B2}"/>
              </a:ext>
            </a:extLst>
          </p:cNvPr>
          <p:cNvPicPr>
            <a:picLocks noChangeAspect="1"/>
          </p:cNvPicPr>
          <p:nvPr/>
        </p:nvPicPr>
        <p:blipFill>
          <a:blip r:embed="rId3"/>
          <a:stretch>
            <a:fillRect/>
          </a:stretch>
        </p:blipFill>
        <p:spPr>
          <a:xfrm>
            <a:off x="3468757" y="33090"/>
            <a:ext cx="8723242" cy="3674206"/>
          </a:xfrm>
          <a:prstGeom prst="rect">
            <a:avLst/>
          </a:prstGeom>
        </p:spPr>
      </p:pic>
    </p:spTree>
    <p:extLst>
      <p:ext uri="{BB962C8B-B14F-4D97-AF65-F5344CB8AC3E}">
        <p14:creationId xmlns:p14="http://schemas.microsoft.com/office/powerpoint/2010/main" val="4136219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Rectangle 2"/>
          <p:cNvSpPr/>
          <p:nvPr/>
        </p:nvSpPr>
        <p:spPr>
          <a:xfrm>
            <a:off x="0" y="0"/>
            <a:ext cx="12049126" cy="67710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State Aid Reimbursement Program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State Library Aid</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It is anticipated that the State will provide approximately $104,748 in general Library Aid in FY 2019-2020, a reduction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($18,968)</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This general aid revenue source has increased over the years with the steady increase in the Towns support of the Library program, although in 2018, OLIS discovered an overreporting that occurred in their estimation from 2014-2018 on tax-based expenditures for Library Services as reported by the Library.  This overreporting of expenditures resulted in an over-payment of grant-in-aid to the Town during 2017, 2018 and 2019.  We are now incurring a planned reduction in aid, in FY2019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($25,143).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total overpayment amounted to $63,631.34, minus a slight underpayment in FY2016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($3,093.42)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amounting to a total overpayment of $60,537.92.  The adjustments in FY2019 and FY2020 is what is being requested of the Town to adjust at this time.  A consistent application of the state grant-in-aid program is resuming in FY2020, with a new expenditure baseline having been established.  The municipality has the discretion to distribute funds to the library or libraries it designates as the provider of library services in that community in accordance with the municipality’s application for Grant-in Aid (GIA).  A municipality to be eligible for GIA Funds must at a minimum, “level fund” their library at an amount equal to or greater than the preceding year and comply with the “Minimum Standards for Rhode Island Public Libraries”, as set forth in regulations by the Office of Library and Information Services (OLIS). </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Motor Vehicle Excise Tax Phase-Out</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As previously noted, the General Assembly instituted a $500 per vehicle value credit in the FY2012-2013 adopted budget.   Funding of $22,334 is anticipated in FY 2019-2020, stable with the credit realized in FY2018-2019.   The third year of the Motor Vehicle Excise Tax Phase-out will realize a total of $85,244, an increase of $8,401 from the reimbursement of $76,843 in FY2018-2019.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p:txBody>
      </p:sp>
    </p:spTree>
    <p:extLst>
      <p:ext uri="{BB962C8B-B14F-4D97-AF65-F5344CB8AC3E}">
        <p14:creationId xmlns:p14="http://schemas.microsoft.com/office/powerpoint/2010/main" val="289037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Rectangle 4"/>
          <p:cNvSpPr/>
          <p:nvPr/>
        </p:nvSpPr>
        <p:spPr>
          <a:xfrm>
            <a:off x="0" y="3771977"/>
            <a:ext cx="12192000" cy="230832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Hotel Tax</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In 1986 the General Assembly enacted the Hotel Tax, a five-percent (5%) tax upon the total charge for occupancy of any space furnished by any hotel of the State.  Twenty-five percent (25%) of the revenues generated from the five-percent (5%) tax are distributed to the municipalities where the individual hotels are located.  In 2004, the General Assembly enacted a one-percent (1%) gross receipts tax on the total occupancy charge.  The taxes are collected by the Division of Taxation and distributed at least quarterly to the city or town where the hotel is located.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In FY 2019-2020, $11.5 million is estimated to be generated from this tax on a state-wide basis, an increase from $10.9 million in FY2019.  It is anticipated that the Town will receive $28,314 in FY 2019-2020, an increase of $2,635 from FY 2018-2019.   </a:t>
            </a:r>
          </a:p>
        </p:txBody>
      </p:sp>
      <p:sp>
        <p:nvSpPr>
          <p:cNvPr id="4" name="TextBox 3"/>
          <p:cNvSpPr txBox="1"/>
          <p:nvPr/>
        </p:nvSpPr>
        <p:spPr>
          <a:xfrm>
            <a:off x="0" y="78658"/>
            <a:ext cx="12192000"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Pass-Through Aid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Public Service Corporations Tax</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tangible personal property of cable, telegraph, and telecommunications corporations are exempted from local taxation, although not from taxation from the State.  Funds collected from the State from this tax are distributed to cities and towns on the basis of a ratio of the town population to the population of the state as a whole.  For the 2019-2020 fiscal year, the Town is projecting funding in the amount of $68,937, reflecting revenue stability with a slight increase of $674 in FY2019-2020.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Meals and Beverage Tax</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State meal tax was changed by the General Assembly in 2003 when it was increased by 1% on the sale of all prepared foods and meals served by any food service provider.  Receipts from this 1% tax are collected by the State Division of Taxation and transferred back to the municipality in which the meals and beverages where delivered.  This tax is projected to exceed $30 million in FY2020, an increase from $29.7 million in FY2019.   It is estimated that the Town will receive $93,415 during the 2019-2020 fiscal year, a decrease of </a:t>
            </a:r>
            <a:r>
              <a:rPr kumimoji="0" 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($12,818)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from the FY2019 total of $106,233.  </a:t>
            </a:r>
          </a:p>
        </p:txBody>
      </p:sp>
    </p:spTree>
    <p:extLst>
      <p:ext uri="{BB962C8B-B14F-4D97-AF65-F5344CB8AC3E}">
        <p14:creationId xmlns:p14="http://schemas.microsoft.com/office/powerpoint/2010/main" val="728481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2690" y="2950566"/>
            <a:ext cx="9204158"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FY2019-2020 Expenditure Program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542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02902"/>
            <a:ext cx="12192000" cy="6356883"/>
          </a:xfrm>
        </p:spPr>
        <p:txBody>
          <a:bodyPr>
            <a:noAutofit/>
          </a:bodyPr>
          <a:lstStyle/>
          <a:p>
            <a:pPr marL="117475" lvl="2" indent="-3175" algn="ctr">
              <a:buNone/>
            </a:pPr>
            <a:r>
              <a:rPr lang="en-US" sz="4400" b="1" spc="-50" dirty="0">
                <a:solidFill>
                  <a:prstClr val="black">
                    <a:lumMod val="75000"/>
                    <a:lumOff val="25000"/>
                  </a:prstClr>
                </a:solidFill>
                <a:latin typeface="Arabic Typesetting" panose="03020402040406030203" pitchFamily="66" charset="-78"/>
                <a:ea typeface="+mj-ea"/>
                <a:cs typeface="Arabic Typesetting" panose="03020402040406030203" pitchFamily="66" charset="-78"/>
              </a:rPr>
              <a:t>Operating Budget Work Session #1 </a:t>
            </a:r>
          </a:p>
          <a:p>
            <a:pPr marL="90488" indent="0" algn="ctr">
              <a:buNone/>
            </a:pPr>
            <a:r>
              <a:rPr lang="en-US" sz="4400" b="1" spc="-50" dirty="0">
                <a:solidFill>
                  <a:prstClr val="black">
                    <a:lumMod val="75000"/>
                    <a:lumOff val="25000"/>
                  </a:prstClr>
                </a:solidFill>
                <a:latin typeface="Arabic Typesetting" panose="03020402040406030203" pitchFamily="66" charset="-78"/>
                <a:ea typeface="+mj-ea"/>
                <a:cs typeface="Arabic Typesetting" panose="03020402040406030203" pitchFamily="66" charset="-78"/>
              </a:rPr>
              <a:t>Monday, March 25, 2019</a:t>
            </a:r>
            <a:endParaRPr lang="en-US" sz="4400" b="1" dirty="0">
              <a:latin typeface="Arabic Typesetting" panose="03020402040406030203" pitchFamily="66" charset="-78"/>
              <a:cs typeface="Arabic Typesetting" panose="03020402040406030203" pitchFamily="66" charset="-78"/>
            </a:endParaRPr>
          </a:p>
          <a:p>
            <a:pPr>
              <a:lnSpc>
                <a:spcPct val="100000"/>
              </a:lnSpc>
            </a:pPr>
            <a:r>
              <a:rPr lang="en-US" b="1" dirty="0">
                <a:latin typeface="Times New Roman" panose="02020603050405020304" pitchFamily="18" charset="0"/>
                <a:cs typeface="Times New Roman" panose="02020603050405020304" pitchFamily="18" charset="0"/>
              </a:rPr>
              <a:t>Town Council					Personnel </a:t>
            </a:r>
          </a:p>
          <a:p>
            <a:pPr>
              <a:lnSpc>
                <a:spcPct val="100000"/>
              </a:lnSpc>
            </a:pPr>
            <a:r>
              <a:rPr lang="en-US" b="1" dirty="0">
                <a:latin typeface="Times New Roman" panose="02020603050405020304" pitchFamily="18" charset="0"/>
                <a:cs typeface="Times New Roman" panose="02020603050405020304" pitchFamily="18" charset="0"/>
              </a:rPr>
              <a:t>Town Administrator				Finance Department</a:t>
            </a:r>
          </a:p>
          <a:p>
            <a:pPr>
              <a:lnSpc>
                <a:spcPct val="100000"/>
              </a:lnSpc>
            </a:pPr>
            <a:r>
              <a:rPr lang="en-US" b="1" dirty="0">
                <a:latin typeface="Times New Roman" panose="02020603050405020304" pitchFamily="18" charset="0"/>
                <a:cs typeface="Times New Roman" panose="02020603050405020304" pitchFamily="18" charset="0"/>
              </a:rPr>
              <a:t>Probate Court 					    Tax Assessor</a:t>
            </a:r>
          </a:p>
          <a:p>
            <a:pPr>
              <a:lnSpc>
                <a:spcPct val="100000"/>
              </a:lnSpc>
            </a:pPr>
            <a:r>
              <a:rPr lang="en-US" b="1" dirty="0">
                <a:latin typeface="Times New Roman" panose="02020603050405020304" pitchFamily="18" charset="0"/>
                <a:cs typeface="Times New Roman" panose="02020603050405020304" pitchFamily="18" charset="0"/>
              </a:rPr>
              <a:t>Election and Town Meetings 			     Audit</a:t>
            </a:r>
          </a:p>
          <a:p>
            <a:pPr>
              <a:lnSpc>
                <a:spcPct val="100000"/>
              </a:lnSpc>
            </a:pPr>
            <a:r>
              <a:rPr lang="en-US" b="1" dirty="0">
                <a:latin typeface="Times New Roman" panose="02020603050405020304" pitchFamily="18" charset="0"/>
                <a:cs typeface="Times New Roman" panose="02020603050405020304" pitchFamily="18" charset="0"/>
              </a:rPr>
              <a:t>Legal Counsel 					     Information Technology</a:t>
            </a:r>
          </a:p>
          <a:p>
            <a:pPr>
              <a:lnSpc>
                <a:spcPct val="100000"/>
              </a:lnSpc>
            </a:pPr>
            <a:r>
              <a:rPr lang="en-US" b="1" dirty="0">
                <a:latin typeface="Times New Roman" panose="02020603050405020304" pitchFamily="18" charset="0"/>
                <a:cs typeface="Times New Roman" panose="02020603050405020304" pitchFamily="18" charset="0"/>
              </a:rPr>
              <a:t>Clerk and Records 				Protective Services/Building</a:t>
            </a:r>
          </a:p>
          <a:p>
            <a:pPr>
              <a:lnSpc>
                <a:spcPct val="100000"/>
              </a:lnSpc>
            </a:pPr>
            <a:r>
              <a:rPr lang="en-US" b="1" dirty="0">
                <a:latin typeface="Times New Roman" panose="02020603050405020304" pitchFamily="18" charset="0"/>
                <a:cs typeface="Times New Roman" panose="02020603050405020304" pitchFamily="18" charset="0"/>
              </a:rPr>
              <a:t>Planning Department 			</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Public Works</a:t>
            </a:r>
          </a:p>
          <a:p>
            <a:pPr>
              <a:lnSpc>
                <a:spcPct val="100000"/>
              </a:lnSpc>
            </a:pPr>
            <a:r>
              <a:rPr lang="en-US" b="1" dirty="0">
                <a:latin typeface="Times New Roman" panose="02020603050405020304" pitchFamily="18" charset="0"/>
                <a:cs typeface="Times New Roman" panose="02020603050405020304" pitchFamily="18" charset="0"/>
              </a:rPr>
              <a:t>Zoning 			 		   Administration, Engineering, Highway,  								   	   Snow Plowing, Street Lighting, Other Public Works, 						   	   Public Buildings, Tree Management 							</a:t>
            </a:r>
          </a:p>
          <a:p>
            <a:pPr marL="111125" lvl="1" indent="0">
              <a:lnSpc>
                <a:spcPct val="100000"/>
              </a:lnSpc>
              <a:buNone/>
            </a:pPr>
            <a:r>
              <a:rPr lang="en-US" sz="2000" b="1" dirty="0">
                <a:latin typeface="Times New Roman" panose="02020603050405020304" pitchFamily="18" charset="0"/>
                <a:cs typeface="Times New Roman" panose="02020603050405020304" pitchFamily="18" charset="0"/>
              </a:rPr>
              <a:t>						</a:t>
            </a:r>
          </a:p>
          <a:p>
            <a:pPr marL="111125" lvl="1" indent="0">
              <a:lnSpc>
                <a:spcPct val="150000"/>
              </a:lnSpc>
              <a:buNone/>
            </a:pPr>
            <a:r>
              <a:rPr lang="en-US" sz="2000" b="1" dirty="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a:lnSpc>
                <a:spcPct val="100000"/>
              </a:lnSpc>
            </a:pPr>
            <a:endParaRPr lang="en-US" b="1" dirty="0">
              <a:latin typeface="Times New Roman" panose="02020603050405020304" pitchFamily="18" charset="0"/>
              <a:cs typeface="Times New Roman" panose="02020603050405020304" pitchFamily="18" charset="0"/>
            </a:endParaRPr>
          </a:p>
          <a:p>
            <a:pPr>
              <a:lnSpc>
                <a:spcPct val="100000"/>
              </a:lnSpc>
            </a:pP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62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04622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GENERAL FUND FUNCTIONAL DISTRIBUTION DISTRIBUTION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4E40AB59-AFF5-4531-BCBE-30A996ED0CE0}"/>
              </a:ext>
            </a:extLst>
          </p:cNvPr>
          <p:cNvPicPr>
            <a:picLocks noChangeAspect="1"/>
          </p:cNvPicPr>
          <p:nvPr/>
        </p:nvPicPr>
        <p:blipFill>
          <a:blip r:embed="rId3"/>
          <a:stretch>
            <a:fillRect/>
          </a:stretch>
        </p:blipFill>
        <p:spPr>
          <a:xfrm>
            <a:off x="566530" y="607216"/>
            <a:ext cx="11270973" cy="5643568"/>
          </a:xfrm>
          <a:prstGeom prst="rect">
            <a:avLst/>
          </a:prstGeom>
        </p:spPr>
      </p:pic>
    </p:spTree>
    <p:extLst>
      <p:ext uri="{BB962C8B-B14F-4D97-AF65-F5344CB8AC3E}">
        <p14:creationId xmlns:p14="http://schemas.microsoft.com/office/powerpoint/2010/main" val="1186533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TextBox 4"/>
          <p:cNvSpPr txBox="1"/>
          <p:nvPr/>
        </p:nvSpPr>
        <p:spPr>
          <a:xfrm>
            <a:off x="-1" y="0"/>
            <a:ext cx="5198166" cy="67095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Summary of Changes</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Personnel</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Provides for increases in Health/Dental Benefits and Worker’s Compensation costs and compensation for NAGE 68/NAGE 69 and non-union employees;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Finance</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Includes a restructuring of cost areas with the establishment of a separate Information Technology division;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Police/EMA/Animal Control</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Includes negotiated collective bargaining (IBPO Local 305) increases in benefits, and routine operational costs.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Fire/EMS Services</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Includes standard operational increases, required shift from contractor to employee status for paid employees, and expansion of per diem, ALS part-time employees;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Library Services</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Reflects a reduction in state grant-in aid funding;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Senior Services</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Provides for Department development, the appointment of Department Director and program expansion and diversification;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Debt</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Increase due to short-term debt involving Equipment acquisition and PV solar roof top installations;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School Department</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Includes increases in General Operations and School Construction Improvements. </a:t>
            </a:r>
          </a:p>
        </p:txBody>
      </p:sp>
      <p:pic>
        <p:nvPicPr>
          <p:cNvPr id="6" name="Picture 5">
            <a:extLst>
              <a:ext uri="{FF2B5EF4-FFF2-40B4-BE49-F238E27FC236}">
                <a16:creationId xmlns:a16="http://schemas.microsoft.com/office/drawing/2014/main" id="{984767C5-701D-4F24-A7DE-977647EE1460}"/>
              </a:ext>
            </a:extLst>
          </p:cNvPr>
          <p:cNvPicPr>
            <a:picLocks noChangeAspect="1"/>
          </p:cNvPicPr>
          <p:nvPr/>
        </p:nvPicPr>
        <p:blipFill>
          <a:blip r:embed="rId2"/>
          <a:stretch>
            <a:fillRect/>
          </a:stretch>
        </p:blipFill>
        <p:spPr>
          <a:xfrm>
            <a:off x="5198165" y="-1"/>
            <a:ext cx="6993835" cy="6321287"/>
          </a:xfrm>
          <a:prstGeom prst="rect">
            <a:avLst/>
          </a:prstGeom>
        </p:spPr>
      </p:pic>
    </p:spTree>
    <p:extLst>
      <p:ext uri="{BB962C8B-B14F-4D97-AF65-F5344CB8AC3E}">
        <p14:creationId xmlns:p14="http://schemas.microsoft.com/office/powerpoint/2010/main" val="387279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769686D1-B3B8-412D-8C7B-28107F44D38C}"/>
              </a:ext>
            </a:extLst>
          </p:cNvPr>
          <p:cNvPicPr>
            <a:picLocks noChangeAspect="1"/>
          </p:cNvPicPr>
          <p:nvPr/>
        </p:nvPicPr>
        <p:blipFill>
          <a:blip r:embed="rId3"/>
          <a:stretch>
            <a:fillRect/>
          </a:stretch>
        </p:blipFill>
        <p:spPr>
          <a:xfrm>
            <a:off x="139149" y="255768"/>
            <a:ext cx="12052852" cy="2954571"/>
          </a:xfrm>
          <a:prstGeom prst="rect">
            <a:avLst/>
          </a:prstGeom>
        </p:spPr>
      </p:pic>
      <p:sp>
        <p:nvSpPr>
          <p:cNvPr id="2" name="TextBox 1">
            <a:extLst>
              <a:ext uri="{FF2B5EF4-FFF2-40B4-BE49-F238E27FC236}">
                <a16:creationId xmlns:a16="http://schemas.microsoft.com/office/drawing/2014/main" id="{046DED1D-CEF3-4EA6-97AF-336503D50488}"/>
              </a:ext>
            </a:extLst>
          </p:cNvPr>
          <p:cNvSpPr txBox="1"/>
          <p:nvPr/>
        </p:nvSpPr>
        <p:spPr>
          <a:xfrm>
            <a:off x="139149" y="3548269"/>
            <a:ext cx="6550191"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Town Council</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for FY2020</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506635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C93767DF-5F4F-4397-B563-1A8484F6C59E}"/>
              </a:ext>
            </a:extLst>
          </p:cNvPr>
          <p:cNvPicPr>
            <a:picLocks noChangeAspect="1"/>
          </p:cNvPicPr>
          <p:nvPr/>
        </p:nvPicPr>
        <p:blipFill>
          <a:blip r:embed="rId2"/>
          <a:stretch>
            <a:fillRect/>
          </a:stretch>
        </p:blipFill>
        <p:spPr>
          <a:xfrm>
            <a:off x="149087" y="211099"/>
            <a:ext cx="12042913" cy="3406743"/>
          </a:xfrm>
          <a:prstGeom prst="rect">
            <a:avLst/>
          </a:prstGeom>
        </p:spPr>
      </p:pic>
      <p:sp>
        <p:nvSpPr>
          <p:cNvPr id="4" name="Rectangle 3">
            <a:extLst>
              <a:ext uri="{FF2B5EF4-FFF2-40B4-BE49-F238E27FC236}">
                <a16:creationId xmlns:a16="http://schemas.microsoft.com/office/drawing/2014/main" id="{7608865F-BA78-4393-9EF1-588D31297BB4}"/>
              </a:ext>
            </a:extLst>
          </p:cNvPr>
          <p:cNvSpPr/>
          <p:nvPr/>
        </p:nvSpPr>
        <p:spPr>
          <a:xfrm>
            <a:off x="149087" y="3944562"/>
            <a:ext cx="6386685"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Town Administrator</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for FY2020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5747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6A1751B4-8CBE-4FEB-90B7-096D08F5D744}"/>
              </a:ext>
            </a:extLst>
          </p:cNvPr>
          <p:cNvPicPr>
            <a:picLocks noChangeAspect="1"/>
          </p:cNvPicPr>
          <p:nvPr/>
        </p:nvPicPr>
        <p:blipFill>
          <a:blip r:embed="rId2"/>
          <a:stretch>
            <a:fillRect/>
          </a:stretch>
        </p:blipFill>
        <p:spPr>
          <a:xfrm>
            <a:off x="-14377" y="263195"/>
            <a:ext cx="12206377" cy="2937205"/>
          </a:xfrm>
          <a:prstGeom prst="rect">
            <a:avLst/>
          </a:prstGeom>
        </p:spPr>
      </p:pic>
      <p:sp>
        <p:nvSpPr>
          <p:cNvPr id="3" name="Rectangle 2">
            <a:extLst>
              <a:ext uri="{FF2B5EF4-FFF2-40B4-BE49-F238E27FC236}">
                <a16:creationId xmlns:a16="http://schemas.microsoft.com/office/drawing/2014/main" id="{7F95A365-5A2F-4896-BEC4-273DF7ED5398}"/>
              </a:ext>
            </a:extLst>
          </p:cNvPr>
          <p:cNvSpPr/>
          <p:nvPr/>
        </p:nvSpPr>
        <p:spPr>
          <a:xfrm>
            <a:off x="194198" y="3468758"/>
            <a:ext cx="6386685"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Probate Court</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for FY2020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35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4323CDC6-6F01-4580-9FD8-4269FD58E8E0}"/>
              </a:ext>
            </a:extLst>
          </p:cNvPr>
          <p:cNvPicPr>
            <a:picLocks noChangeAspect="1"/>
          </p:cNvPicPr>
          <p:nvPr/>
        </p:nvPicPr>
        <p:blipFill>
          <a:blip r:embed="rId3"/>
          <a:stretch>
            <a:fillRect/>
          </a:stretch>
        </p:blipFill>
        <p:spPr>
          <a:xfrm>
            <a:off x="112304" y="216125"/>
            <a:ext cx="11967391" cy="3699891"/>
          </a:xfrm>
          <a:prstGeom prst="rect">
            <a:avLst/>
          </a:prstGeom>
        </p:spPr>
      </p:pic>
      <p:sp>
        <p:nvSpPr>
          <p:cNvPr id="3" name="Rectangle 2">
            <a:extLst>
              <a:ext uri="{FF2B5EF4-FFF2-40B4-BE49-F238E27FC236}">
                <a16:creationId xmlns:a16="http://schemas.microsoft.com/office/drawing/2014/main" id="{B85BF265-FA2A-47EE-B219-724F70699BF4}"/>
              </a:ext>
            </a:extLst>
          </p:cNvPr>
          <p:cNvSpPr/>
          <p:nvPr/>
        </p:nvSpPr>
        <p:spPr>
          <a:xfrm>
            <a:off x="112304" y="4126071"/>
            <a:ext cx="11271462"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Election and Town Meetings</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Minor decreases recommended in line items for Election Supervisors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($650)</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Fees, Supplies and Dues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($500)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based on FY2020 being an off-election year.  Adjustment made to advertising line item for advertising and printing of $150, due to an increasing trend in costs for town meetings.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13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extBox 1"/>
          <p:cNvSpPr txBox="1"/>
          <p:nvPr/>
        </p:nvSpPr>
        <p:spPr>
          <a:xfrm>
            <a:off x="25484" y="2874042"/>
            <a:ext cx="118395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Legal Summary</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a recent review of select communities in the region, the cost of a full compliment of comparable legal services is in the range of $150,000 - $175,000 per year.   In FY2019 a $20,000 increase in this line item was proposed and approved, increasing this total from $95,000 to $115,000.   This shift did not increase the existing financial arrangement with the Town Solicitor, although provided for additional funding for a compliment of legal service support that is required in certain governmental areas.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Services include</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General Counsel Services, including coverage of two Council meetings monthly, legal coverage for the Planning Commission and Zoning Board of Review and Special Counsel for Criminal Prosecution.  All litigation, negotiation and other non-retainer matters are addressed on an hourly basis.   </a:t>
            </a:r>
          </a:p>
        </p:txBody>
      </p:sp>
      <p:pic>
        <p:nvPicPr>
          <p:cNvPr id="3" name="Picture 2">
            <a:extLst>
              <a:ext uri="{FF2B5EF4-FFF2-40B4-BE49-F238E27FC236}">
                <a16:creationId xmlns:a16="http://schemas.microsoft.com/office/drawing/2014/main" id="{A40625A0-2BF7-4C8E-953C-145D9873E972}"/>
              </a:ext>
            </a:extLst>
          </p:cNvPr>
          <p:cNvPicPr>
            <a:picLocks noChangeAspect="1"/>
          </p:cNvPicPr>
          <p:nvPr/>
        </p:nvPicPr>
        <p:blipFill>
          <a:blip r:embed="rId3"/>
          <a:stretch>
            <a:fillRect/>
          </a:stretch>
        </p:blipFill>
        <p:spPr>
          <a:xfrm>
            <a:off x="25484" y="267919"/>
            <a:ext cx="12166516" cy="2445463"/>
          </a:xfrm>
          <a:prstGeom prst="rect">
            <a:avLst/>
          </a:prstGeom>
        </p:spPr>
      </p:pic>
    </p:spTree>
    <p:extLst>
      <p:ext uri="{BB962C8B-B14F-4D97-AF65-F5344CB8AC3E}">
        <p14:creationId xmlns:p14="http://schemas.microsoft.com/office/powerpoint/2010/main" val="813966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F459DCAE-2E09-4F10-A43E-1FA98B2D95C1}"/>
              </a:ext>
            </a:extLst>
          </p:cNvPr>
          <p:cNvPicPr>
            <a:picLocks noChangeAspect="1"/>
          </p:cNvPicPr>
          <p:nvPr/>
        </p:nvPicPr>
        <p:blipFill>
          <a:blip r:embed="rId3"/>
          <a:stretch>
            <a:fillRect/>
          </a:stretch>
        </p:blipFill>
        <p:spPr>
          <a:xfrm>
            <a:off x="0" y="218525"/>
            <a:ext cx="12192000" cy="3349623"/>
          </a:xfrm>
          <a:prstGeom prst="rect">
            <a:avLst/>
          </a:prstGeom>
        </p:spPr>
      </p:pic>
      <p:sp>
        <p:nvSpPr>
          <p:cNvPr id="4" name="TextBox 3">
            <a:extLst>
              <a:ext uri="{FF2B5EF4-FFF2-40B4-BE49-F238E27FC236}">
                <a16:creationId xmlns:a16="http://schemas.microsoft.com/office/drawing/2014/main" id="{B089A145-718B-483F-A699-E2BEBDF66EB2}"/>
              </a:ext>
            </a:extLst>
          </p:cNvPr>
          <p:cNvSpPr txBox="1"/>
          <p:nvPr/>
        </p:nvSpPr>
        <p:spPr>
          <a:xfrm>
            <a:off x="113015" y="3873357"/>
            <a:ext cx="12002260" cy="101566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Town Clerks Office</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minor adjustment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($1,000)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is recommended with a reduction of costs for Fees, Supplies and Dues and </a:t>
            </a:r>
          </a:p>
          <a:p>
            <a:pPr marL="457200" marR="0" lvl="1" indent="0" algn="l" defTabSz="914400" rtl="0" eaLnBrk="1" fontAlgn="auto" latinLnBrk="0" hangingPunct="1">
              <a:lnSpc>
                <a:spcPct val="100000"/>
              </a:lnSpc>
              <a:spcBef>
                <a:spcPts val="0"/>
              </a:spcBef>
              <a:spcAft>
                <a:spcPts val="0"/>
              </a:spcAft>
              <a:buClrTx/>
              <a:buSzTx/>
              <a:buFontTx/>
              <a:buNone/>
              <a:tabLst>
                <a:tab pos="804863"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($100)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the Advertising and Print line items.  </a:t>
            </a:r>
          </a:p>
        </p:txBody>
      </p:sp>
    </p:spTree>
    <p:extLst>
      <p:ext uri="{BB962C8B-B14F-4D97-AF65-F5344CB8AC3E}">
        <p14:creationId xmlns:p14="http://schemas.microsoft.com/office/powerpoint/2010/main" val="3458534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4ECFBBC3-50AC-47C3-A6E6-881DFBA8EFF8}"/>
              </a:ext>
            </a:extLst>
          </p:cNvPr>
          <p:cNvPicPr>
            <a:picLocks noChangeAspect="1"/>
          </p:cNvPicPr>
          <p:nvPr/>
        </p:nvPicPr>
        <p:blipFill>
          <a:blip r:embed="rId3"/>
          <a:stretch>
            <a:fillRect/>
          </a:stretch>
        </p:blipFill>
        <p:spPr>
          <a:xfrm>
            <a:off x="36892" y="240917"/>
            <a:ext cx="12079585" cy="3406744"/>
          </a:xfrm>
          <a:prstGeom prst="rect">
            <a:avLst/>
          </a:prstGeom>
        </p:spPr>
      </p:pic>
      <p:sp>
        <p:nvSpPr>
          <p:cNvPr id="3" name="TextBox 2">
            <a:extLst>
              <a:ext uri="{FF2B5EF4-FFF2-40B4-BE49-F238E27FC236}">
                <a16:creationId xmlns:a16="http://schemas.microsoft.com/office/drawing/2014/main" id="{51BAC32B-E079-4D25-9886-AC2FCACFD3D7}"/>
              </a:ext>
            </a:extLst>
          </p:cNvPr>
          <p:cNvSpPr txBox="1"/>
          <p:nvPr/>
        </p:nvSpPr>
        <p:spPr>
          <a:xfrm>
            <a:off x="129209" y="3866322"/>
            <a:ext cx="6479659"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Planning Department</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in FY2020.  </a:t>
            </a:r>
          </a:p>
        </p:txBody>
      </p:sp>
    </p:spTree>
    <p:extLst>
      <p:ext uri="{BB962C8B-B14F-4D97-AF65-F5344CB8AC3E}">
        <p14:creationId xmlns:p14="http://schemas.microsoft.com/office/powerpoint/2010/main" val="164655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48F493D-554A-4442-8291-3B025F01E1A6}"/>
              </a:ext>
            </a:extLst>
          </p:cNvPr>
          <p:cNvPicPr>
            <a:picLocks noChangeAspect="1"/>
          </p:cNvPicPr>
          <p:nvPr/>
        </p:nvPicPr>
        <p:blipFill>
          <a:blip r:embed="rId3"/>
          <a:stretch>
            <a:fillRect/>
          </a:stretch>
        </p:blipFill>
        <p:spPr>
          <a:xfrm>
            <a:off x="1" y="283073"/>
            <a:ext cx="12192000" cy="2817936"/>
          </a:xfrm>
          <a:prstGeom prst="rect">
            <a:avLst/>
          </a:prstGeom>
        </p:spPr>
      </p:pic>
      <p:sp>
        <p:nvSpPr>
          <p:cNvPr id="2" name="Rectangle 1">
            <a:extLst>
              <a:ext uri="{FF2B5EF4-FFF2-40B4-BE49-F238E27FC236}">
                <a16:creationId xmlns:a16="http://schemas.microsoft.com/office/drawing/2014/main" id="{14CA99C3-DD90-4904-8597-D1022FE3016B}"/>
              </a:ext>
            </a:extLst>
          </p:cNvPr>
          <p:cNvSpPr/>
          <p:nvPr/>
        </p:nvSpPr>
        <p:spPr>
          <a:xfrm>
            <a:off x="119362" y="3356882"/>
            <a:ext cx="11330516"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Zoning</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 increase of $2,000 in the Supply/Printing line item is being recommended in FY2020 to provide the Zoning Board with the ability to have transcripts printed in certain cases, where the cost may not be able to be passed on to the parties involved.  </a:t>
            </a:r>
          </a:p>
        </p:txBody>
      </p:sp>
    </p:spTree>
    <p:extLst>
      <p:ext uri="{BB962C8B-B14F-4D97-AF65-F5344CB8AC3E}">
        <p14:creationId xmlns:p14="http://schemas.microsoft.com/office/powerpoint/2010/main" val="247106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79FAD61-9CE8-4767-B26B-76C769AB302A}"/>
              </a:ext>
            </a:extLst>
          </p:cNvPr>
          <p:cNvPicPr>
            <a:picLocks noChangeAspect="1"/>
          </p:cNvPicPr>
          <p:nvPr/>
        </p:nvPicPr>
        <p:blipFill>
          <a:blip r:embed="rId3"/>
          <a:stretch>
            <a:fillRect/>
          </a:stretch>
        </p:blipFill>
        <p:spPr>
          <a:xfrm>
            <a:off x="69574" y="439944"/>
            <a:ext cx="12016409" cy="5453959"/>
          </a:xfrm>
          <a:prstGeom prst="rect">
            <a:avLst/>
          </a:prstGeom>
        </p:spPr>
      </p:pic>
    </p:spTree>
    <p:extLst>
      <p:ext uri="{BB962C8B-B14F-4D97-AF65-F5344CB8AC3E}">
        <p14:creationId xmlns:p14="http://schemas.microsoft.com/office/powerpoint/2010/main" val="1931838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5FCF979-6FFE-4401-B082-902FA48C3081}"/>
              </a:ext>
            </a:extLst>
          </p:cNvPr>
          <p:cNvSpPr txBox="1"/>
          <p:nvPr/>
        </p:nvSpPr>
        <p:spPr>
          <a:xfrm>
            <a:off x="47741" y="4720640"/>
            <a:ext cx="12070933" cy="1631216"/>
          </a:xfrm>
          <a:prstGeom prst="rect">
            <a:avLst/>
          </a:prstGeom>
          <a:noFill/>
        </p:spPr>
        <p:txBody>
          <a:bodyPr wrap="non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Combines Health/Dental Insurance costs that reflect a 5% adjustment, reflected on separate line items;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salary study increase represents the funding set-aside for negotiations with NAGE 68, NAGE 69, non-union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employees and or other employee recruitments and other benefit adjustments;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Blue Cross Health Benefit for Police Retirees reflects a reduction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(23.86%)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due to a reduction in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number of retirees eligible for this benefit. </a:t>
            </a:r>
          </a:p>
        </p:txBody>
      </p:sp>
      <p:pic>
        <p:nvPicPr>
          <p:cNvPr id="3" name="Picture 2">
            <a:extLst>
              <a:ext uri="{FF2B5EF4-FFF2-40B4-BE49-F238E27FC236}">
                <a16:creationId xmlns:a16="http://schemas.microsoft.com/office/drawing/2014/main" id="{798C5D3E-80FF-4682-999D-084EAD5B2773}"/>
              </a:ext>
            </a:extLst>
          </p:cNvPr>
          <p:cNvPicPr>
            <a:picLocks noChangeAspect="1"/>
          </p:cNvPicPr>
          <p:nvPr/>
        </p:nvPicPr>
        <p:blipFill>
          <a:blip r:embed="rId3"/>
          <a:stretch>
            <a:fillRect/>
          </a:stretch>
        </p:blipFill>
        <p:spPr>
          <a:xfrm>
            <a:off x="0" y="213725"/>
            <a:ext cx="12192000" cy="4378153"/>
          </a:xfrm>
          <a:prstGeom prst="rect">
            <a:avLst/>
          </a:prstGeom>
        </p:spPr>
      </p:pic>
    </p:spTree>
    <p:extLst>
      <p:ext uri="{BB962C8B-B14F-4D97-AF65-F5344CB8AC3E}">
        <p14:creationId xmlns:p14="http://schemas.microsoft.com/office/powerpoint/2010/main" val="1158701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AC8DCBF6-053C-453C-BE3E-D85AC2F2D3CA}"/>
              </a:ext>
            </a:extLst>
          </p:cNvPr>
          <p:cNvPicPr>
            <a:picLocks noChangeAspect="1"/>
          </p:cNvPicPr>
          <p:nvPr/>
        </p:nvPicPr>
        <p:blipFill>
          <a:blip r:embed="rId3"/>
          <a:stretch>
            <a:fillRect/>
          </a:stretch>
        </p:blipFill>
        <p:spPr>
          <a:xfrm>
            <a:off x="1" y="-1"/>
            <a:ext cx="12192000" cy="6314615"/>
          </a:xfrm>
          <a:prstGeom prst="rect">
            <a:avLst/>
          </a:prstGeom>
        </p:spPr>
      </p:pic>
    </p:spTree>
    <p:extLst>
      <p:ext uri="{BB962C8B-B14F-4D97-AF65-F5344CB8AC3E}">
        <p14:creationId xmlns:p14="http://schemas.microsoft.com/office/powerpoint/2010/main" val="661300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601E2B-7313-4AFC-9618-6AA0F66E86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B4B9078-C736-42BB-ACB3-04ECDCA8C43B}"/>
              </a:ext>
            </a:extLst>
          </p:cNvPr>
          <p:cNvSpPr txBox="1"/>
          <p:nvPr/>
        </p:nvSpPr>
        <p:spPr>
          <a:xfrm>
            <a:off x="268357" y="546652"/>
            <a:ext cx="11536650" cy="65556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Finance Department</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Indicates a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($500)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reduction in Fees, Supplies and Dues.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Provides for the reallocation of all operating funds for Information Technology Services ($45,000 in FY2019) for Consultant and Computer Technician into a separate IT division of the department.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Tax Assessor</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8001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Increase of $3,966 in Fees, Supplies and Dues to address trending costs in this area, inclusive of </a:t>
            </a:r>
          </a:p>
          <a:p>
            <a:pPr marL="457200" marR="0" lvl="2" indent="0" algn="l" defTabSz="914400" rtl="0" eaLnBrk="1" fontAlgn="auto" latinLnBrk="0" hangingPunct="1">
              <a:lnSpc>
                <a:spcPct val="100000"/>
              </a:lnSpc>
              <a:spcBef>
                <a:spcPts val="0"/>
              </a:spcBef>
              <a:spcAft>
                <a:spcPts val="0"/>
              </a:spcAft>
              <a:buClrTx/>
              <a:buSzTx/>
              <a:buFontTx/>
              <a:buNone/>
              <a:tabLst>
                <a:tab pos="801688"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annual professional development programming.  </a:t>
            </a:r>
          </a:p>
          <a:p>
            <a:pPr marL="457200" marR="0" lvl="2" indent="0" algn="l" defTabSz="914400" rtl="0" eaLnBrk="1" fontAlgn="auto" latinLnBrk="0" hangingPunct="1">
              <a:lnSpc>
                <a:spcPct val="100000"/>
              </a:lnSpc>
              <a:spcBef>
                <a:spcPts val="0"/>
              </a:spcBef>
              <a:spcAft>
                <a:spcPts val="0"/>
              </a:spcAft>
              <a:buClrTx/>
              <a:buSzTx/>
              <a:buFontTx/>
              <a:buNone/>
              <a:tabLst>
                <a:tab pos="801688"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2" indent="0" algn="l" defTabSz="914400" rtl="0" eaLnBrk="1" fontAlgn="auto" latinLnBrk="0" hangingPunct="1">
              <a:lnSpc>
                <a:spcPct val="100000"/>
              </a:lnSpc>
              <a:spcBef>
                <a:spcPts val="0"/>
              </a:spcBef>
              <a:spcAft>
                <a:spcPts val="0"/>
              </a:spcAft>
              <a:buClrTx/>
              <a:buSzTx/>
              <a:buFontTx/>
              <a:buNone/>
              <a:tabLst>
                <a:tab pos="801688" algn="l"/>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Audit</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800100" marR="0" lvl="3"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01688"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in FY2020. </a:t>
            </a:r>
          </a:p>
          <a:p>
            <a:pPr marL="0" marR="0" lvl="2" indent="0" algn="l" defTabSz="914400" rtl="0" eaLnBrk="1" fontAlgn="auto" latinLnBrk="0" hangingPunct="1">
              <a:lnSpc>
                <a:spcPct val="100000"/>
              </a:lnSpc>
              <a:spcBef>
                <a:spcPts val="0"/>
              </a:spcBef>
              <a:spcAft>
                <a:spcPts val="0"/>
              </a:spcAft>
              <a:buClrTx/>
              <a:buSzTx/>
              <a:buFontTx/>
              <a:buNone/>
              <a:tabLst>
                <a:tab pos="801688"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2" indent="0" algn="l" defTabSz="914400" rtl="0" eaLnBrk="1" fontAlgn="auto" latinLnBrk="0" hangingPunct="1">
              <a:lnSpc>
                <a:spcPct val="100000"/>
              </a:lnSpc>
              <a:spcBef>
                <a:spcPts val="0"/>
              </a:spcBef>
              <a:spcAft>
                <a:spcPts val="0"/>
              </a:spcAft>
              <a:buClrTx/>
              <a:buSzTx/>
              <a:buFontTx/>
              <a:buNone/>
              <a:tabLst>
                <a:tab pos="801688" algn="l"/>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Information Technology</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3"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01688"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Creation of a separate IT division within the Finance Department, including Consultant support of </a:t>
            </a:r>
          </a:p>
          <a:p>
            <a:pPr marL="801688" marR="0" lvl="4" indent="0" algn="l" defTabSz="914400" rtl="0" eaLnBrk="1" fontAlgn="auto" latinLnBrk="0" hangingPunct="1">
              <a:lnSpc>
                <a:spcPct val="100000"/>
              </a:lnSpc>
              <a:spcBef>
                <a:spcPts val="0"/>
              </a:spcBef>
              <a:spcAft>
                <a:spcPts val="0"/>
              </a:spcAft>
              <a:buClrTx/>
              <a:buSzTx/>
              <a:buFontTx/>
              <a:buNone/>
              <a:tabLst>
                <a:tab pos="801688"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$55,000.</a:t>
            </a:r>
          </a:p>
          <a:p>
            <a:pPr marL="804863" marR="0" lvl="4"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01688"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Reallocation of $20,000 in IT costs for yearly software that was previously reflected in the capital program. </a:t>
            </a:r>
          </a:p>
          <a:p>
            <a:pPr marL="800100" marR="0" lvl="3"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01688"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2" indent="0" algn="l" defTabSz="914400" rtl="0" eaLnBrk="1" fontAlgn="auto" latinLnBrk="0" hangingPunct="1">
              <a:lnSpc>
                <a:spcPct val="100000"/>
              </a:lnSpc>
              <a:spcBef>
                <a:spcPts val="0"/>
              </a:spcBef>
              <a:spcAft>
                <a:spcPts val="0"/>
              </a:spcAft>
              <a:buClrTx/>
              <a:buSzTx/>
              <a:buFontTx/>
              <a:buNone/>
              <a:tabLst>
                <a:tab pos="801688"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2" indent="0" algn="l" defTabSz="914400" rtl="0" eaLnBrk="1" fontAlgn="auto" latinLnBrk="0" hangingPunct="1">
              <a:lnSpc>
                <a:spcPct val="100000"/>
              </a:lnSpc>
              <a:spcBef>
                <a:spcPts val="0"/>
              </a:spcBef>
              <a:spcAft>
                <a:spcPts val="0"/>
              </a:spcAft>
              <a:buClrTx/>
              <a:buSzTx/>
              <a:buFontTx/>
              <a:buNone/>
              <a:tabLst>
                <a:tab pos="801688"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val="2955321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7A3E054B-648C-4988-8FAA-63D855427F38}"/>
              </a:ext>
            </a:extLst>
          </p:cNvPr>
          <p:cNvPicPr>
            <a:picLocks noChangeAspect="1"/>
          </p:cNvPicPr>
          <p:nvPr/>
        </p:nvPicPr>
        <p:blipFill>
          <a:blip r:embed="rId2"/>
          <a:stretch>
            <a:fillRect/>
          </a:stretch>
        </p:blipFill>
        <p:spPr>
          <a:xfrm>
            <a:off x="1" y="136613"/>
            <a:ext cx="12192000" cy="3709830"/>
          </a:xfrm>
          <a:prstGeom prst="rect">
            <a:avLst/>
          </a:prstGeom>
        </p:spPr>
      </p:pic>
      <p:sp>
        <p:nvSpPr>
          <p:cNvPr id="3" name="TextBox 2">
            <a:extLst>
              <a:ext uri="{FF2B5EF4-FFF2-40B4-BE49-F238E27FC236}">
                <a16:creationId xmlns:a16="http://schemas.microsoft.com/office/drawing/2014/main" id="{FD3E84D5-2054-4050-B0A6-E55B39154E95}"/>
              </a:ext>
            </a:extLst>
          </p:cNvPr>
          <p:cNvSpPr txBox="1"/>
          <p:nvPr/>
        </p:nvSpPr>
        <p:spPr>
          <a:xfrm>
            <a:off x="168965" y="4303643"/>
            <a:ext cx="11917045" cy="132343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Protective Services/Building Inspection</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Minor reduction in Fees, Supplies and Dues amounting to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($250)</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Recommended increase in the Hydrant Rental of $5,000 to support the maintenance and use of the system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throughout the community. </a:t>
            </a:r>
          </a:p>
        </p:txBody>
      </p:sp>
    </p:spTree>
    <p:extLst>
      <p:ext uri="{BB962C8B-B14F-4D97-AF65-F5344CB8AC3E}">
        <p14:creationId xmlns:p14="http://schemas.microsoft.com/office/powerpoint/2010/main" val="2418936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AC5238-F0D0-4F39-BE5E-365CB0D98D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D19E13C3-03AF-4B3D-BB97-7296A9E13314}"/>
              </a:ext>
            </a:extLst>
          </p:cNvPr>
          <p:cNvPicPr>
            <a:picLocks noChangeAspect="1"/>
          </p:cNvPicPr>
          <p:nvPr/>
        </p:nvPicPr>
        <p:blipFill>
          <a:blip r:embed="rId2"/>
          <a:stretch>
            <a:fillRect/>
          </a:stretch>
        </p:blipFill>
        <p:spPr>
          <a:xfrm>
            <a:off x="7022" y="33089"/>
            <a:ext cx="12184978" cy="4757571"/>
          </a:xfrm>
          <a:prstGeom prst="rect">
            <a:avLst/>
          </a:prstGeom>
        </p:spPr>
      </p:pic>
      <p:sp>
        <p:nvSpPr>
          <p:cNvPr id="3" name="TextBox 2">
            <a:extLst>
              <a:ext uri="{FF2B5EF4-FFF2-40B4-BE49-F238E27FC236}">
                <a16:creationId xmlns:a16="http://schemas.microsoft.com/office/drawing/2014/main" id="{EF85C2D7-6A6D-4F03-9DCF-92BDD16E9519}"/>
              </a:ext>
            </a:extLst>
          </p:cNvPr>
          <p:cNvSpPr txBox="1"/>
          <p:nvPr/>
        </p:nvSpPr>
        <p:spPr>
          <a:xfrm>
            <a:off x="7022" y="4828569"/>
            <a:ext cx="6479659" cy="16312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Public Works Administration</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in FY2020.  </a:t>
            </a:r>
          </a:p>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Engineering</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Increase in the Intern line item of $1,000.  </a:t>
            </a:r>
          </a:p>
          <a:p>
            <a:pPr marL="0" marR="0" lvl="1"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388251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96125947-D282-4776-8498-6AD7A06BC8EC}"/>
              </a:ext>
            </a:extLst>
          </p:cNvPr>
          <p:cNvPicPr>
            <a:picLocks noChangeAspect="1"/>
          </p:cNvPicPr>
          <p:nvPr/>
        </p:nvPicPr>
        <p:blipFill>
          <a:blip r:embed="rId2"/>
          <a:stretch>
            <a:fillRect/>
          </a:stretch>
        </p:blipFill>
        <p:spPr>
          <a:xfrm>
            <a:off x="5185" y="131813"/>
            <a:ext cx="12186815" cy="4768178"/>
          </a:xfrm>
          <a:prstGeom prst="rect">
            <a:avLst/>
          </a:prstGeom>
        </p:spPr>
      </p:pic>
      <p:sp>
        <p:nvSpPr>
          <p:cNvPr id="4" name="TextBox 3">
            <a:extLst>
              <a:ext uri="{FF2B5EF4-FFF2-40B4-BE49-F238E27FC236}">
                <a16:creationId xmlns:a16="http://schemas.microsoft.com/office/drawing/2014/main" id="{BF01EB36-0DD8-497D-AF3D-587306CF852E}"/>
              </a:ext>
            </a:extLst>
          </p:cNvPr>
          <p:cNvSpPr txBox="1"/>
          <p:nvPr/>
        </p:nvSpPr>
        <p:spPr>
          <a:xfrm>
            <a:off x="91825" y="4899991"/>
            <a:ext cx="10413835"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Highway</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reduction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($2,000)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is recommended in the Cold Patch line Item.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Increase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($1,000)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the Road Supplies and Street Signs line item.</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Increase of $10,000 in Equipment Upkeep based on trending costs. </a:t>
            </a:r>
          </a:p>
        </p:txBody>
      </p:sp>
    </p:spTree>
    <p:extLst>
      <p:ext uri="{BB962C8B-B14F-4D97-AF65-F5344CB8AC3E}">
        <p14:creationId xmlns:p14="http://schemas.microsoft.com/office/powerpoint/2010/main" val="3045360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8FC764A-0152-447C-BBD5-B5BB2DA14DAC}"/>
              </a:ext>
            </a:extLst>
          </p:cNvPr>
          <p:cNvPicPr>
            <a:picLocks noChangeAspect="1"/>
          </p:cNvPicPr>
          <p:nvPr/>
        </p:nvPicPr>
        <p:blipFill>
          <a:blip r:embed="rId2"/>
          <a:stretch>
            <a:fillRect/>
          </a:stretch>
        </p:blipFill>
        <p:spPr>
          <a:xfrm>
            <a:off x="0" y="0"/>
            <a:ext cx="12192001" cy="6318750"/>
          </a:xfrm>
          <a:prstGeom prst="rect">
            <a:avLst/>
          </a:prstGeom>
        </p:spPr>
      </p:pic>
    </p:spTree>
    <p:extLst>
      <p:ext uri="{BB962C8B-B14F-4D97-AF65-F5344CB8AC3E}">
        <p14:creationId xmlns:p14="http://schemas.microsoft.com/office/powerpoint/2010/main" val="1123192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448629-D333-45A1-A52D-0912E62D4E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9BE596F-3341-4AB9-8F42-D1E25C1637E7}"/>
              </a:ext>
            </a:extLst>
          </p:cNvPr>
          <p:cNvSpPr txBox="1"/>
          <p:nvPr/>
        </p:nvSpPr>
        <p:spPr>
          <a:xfrm>
            <a:off x="467139" y="576470"/>
            <a:ext cx="8358809"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Snow Removal</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in FY2020.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Waste Removal</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the Transfer Trucking line item an increase of $9,000 is reflected.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Street Lighting</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in FY2020.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Other Public Works</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operating changes are recommended in FY2020.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848328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538D49B9-D7AF-4673-855A-07E63F6BAAC2}"/>
              </a:ext>
            </a:extLst>
          </p:cNvPr>
          <p:cNvPicPr>
            <a:picLocks noChangeAspect="1"/>
          </p:cNvPicPr>
          <p:nvPr/>
        </p:nvPicPr>
        <p:blipFill>
          <a:blip r:embed="rId2"/>
          <a:stretch>
            <a:fillRect/>
          </a:stretch>
        </p:blipFill>
        <p:spPr>
          <a:xfrm>
            <a:off x="79513" y="-19216"/>
            <a:ext cx="12112487" cy="6479001"/>
          </a:xfrm>
          <a:prstGeom prst="rect">
            <a:avLst/>
          </a:prstGeom>
        </p:spPr>
      </p:pic>
    </p:spTree>
    <p:extLst>
      <p:ext uri="{BB962C8B-B14F-4D97-AF65-F5344CB8AC3E}">
        <p14:creationId xmlns:p14="http://schemas.microsoft.com/office/powerpoint/2010/main" val="1627326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6D31341-20B6-42F7-ACBB-54F2EC2ACECD}"/>
              </a:ext>
            </a:extLst>
          </p:cNvPr>
          <p:cNvPicPr>
            <a:picLocks noChangeAspect="1"/>
          </p:cNvPicPr>
          <p:nvPr/>
        </p:nvPicPr>
        <p:blipFill>
          <a:blip r:embed="rId2"/>
          <a:stretch>
            <a:fillRect/>
          </a:stretch>
        </p:blipFill>
        <p:spPr>
          <a:xfrm>
            <a:off x="0" y="144038"/>
            <a:ext cx="12192000" cy="3513561"/>
          </a:xfrm>
          <a:prstGeom prst="rect">
            <a:avLst/>
          </a:prstGeom>
        </p:spPr>
      </p:pic>
      <p:sp>
        <p:nvSpPr>
          <p:cNvPr id="3" name="TextBox 2">
            <a:extLst>
              <a:ext uri="{FF2B5EF4-FFF2-40B4-BE49-F238E27FC236}">
                <a16:creationId xmlns:a16="http://schemas.microsoft.com/office/drawing/2014/main" id="{0D3D7BD0-6D49-41A4-A17F-8FE833FD94AC}"/>
              </a:ext>
            </a:extLst>
          </p:cNvPr>
          <p:cNvSpPr txBox="1"/>
          <p:nvPr/>
        </p:nvSpPr>
        <p:spPr>
          <a:xfrm>
            <a:off x="357809" y="4134678"/>
            <a:ext cx="11781815" cy="129266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Tree Management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recommended increase of $2,000 in Tree Pruning is provided in order to address an increasing need for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outside contractor support.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376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478" y="788450"/>
            <a:ext cx="10944385" cy="147732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To support the 2019-2020 fiscal year appropriation, a property tax rate of $8.00 per thousand dollars of assessed valuation will be necessary.  This includes a rate decrease of </a:t>
            </a:r>
            <a:r>
              <a:rPr kumimoji="0" 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($0.85)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cents from the 2019 fiscal year rate of $8.85.  The distribution of the rate for Municipal Operations will require an decrease from</a:t>
            </a:r>
            <a:r>
              <a:rPr kumimoji="0" 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$3.71 in FY 2019 to the revised rate of $3.23 in FY2020 or a decrease of </a:t>
            </a:r>
            <a:r>
              <a:rPr kumimoji="0" 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($.47)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or </a:t>
            </a:r>
            <a:r>
              <a:rPr kumimoji="0" 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-12.70%.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School Department will realize a rate decrease from $5.14 in FY 2019 to $4.77 in FY 2020, a decrease of </a:t>
            </a:r>
            <a:r>
              <a:rPr kumimoji="0" 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($0.37)</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or </a:t>
            </a:r>
            <a:r>
              <a:rPr kumimoji="0" 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-7.28%.   </a:t>
            </a:r>
            <a:endParaRPr kumimoji="0" lang="en-US" sz="1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sp>
        <p:nvSpPr>
          <p:cNvPr id="4" name="TextBox 3"/>
          <p:cNvSpPr txBox="1"/>
          <p:nvPr/>
        </p:nvSpPr>
        <p:spPr>
          <a:xfrm>
            <a:off x="248478" y="254264"/>
            <a:ext cx="750345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PROPERTY TAX PROGRAM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609C3D90-CAFF-4190-B29B-A3A4CA8BA151}"/>
              </a:ext>
            </a:extLst>
          </p:cNvPr>
          <p:cNvPicPr>
            <a:picLocks noChangeAspect="1"/>
          </p:cNvPicPr>
          <p:nvPr/>
        </p:nvPicPr>
        <p:blipFill>
          <a:blip r:embed="rId3"/>
          <a:stretch>
            <a:fillRect/>
          </a:stretch>
        </p:blipFill>
        <p:spPr>
          <a:xfrm>
            <a:off x="2047462" y="2265778"/>
            <a:ext cx="8209722" cy="4045570"/>
          </a:xfrm>
          <a:prstGeom prst="rect">
            <a:avLst/>
          </a:prstGeom>
        </p:spPr>
      </p:pic>
    </p:spTree>
    <p:extLst>
      <p:ext uri="{BB962C8B-B14F-4D97-AF65-F5344CB8AC3E}">
        <p14:creationId xmlns:p14="http://schemas.microsoft.com/office/powerpoint/2010/main" val="2721909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TextBox 2"/>
          <p:cNvSpPr txBox="1"/>
          <p:nvPr/>
        </p:nvSpPr>
        <p:spPr>
          <a:xfrm>
            <a:off x="3452701" y="1562100"/>
            <a:ext cx="5222905" cy="193899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FINAL SLIDE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Operating Budget Work Session #1</a:t>
            </a:r>
          </a:p>
        </p:txBody>
      </p:sp>
    </p:spTree>
    <p:extLst>
      <p:ext uri="{BB962C8B-B14F-4D97-AF65-F5344CB8AC3E}">
        <p14:creationId xmlns:p14="http://schemas.microsoft.com/office/powerpoint/2010/main" val="357736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TextBox 2"/>
          <p:cNvSpPr txBox="1"/>
          <p:nvPr/>
        </p:nvSpPr>
        <p:spPr>
          <a:xfrm>
            <a:off x="1943100" y="1228725"/>
            <a:ext cx="9096375" cy="31700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OPEATING BUDGET PRESENTATION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SESSION #2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April 2, 2019</a:t>
            </a:r>
          </a:p>
        </p:txBody>
      </p:sp>
    </p:spTree>
    <p:extLst>
      <p:ext uri="{BB962C8B-B14F-4D97-AF65-F5344CB8AC3E}">
        <p14:creationId xmlns:p14="http://schemas.microsoft.com/office/powerpoint/2010/main" val="4473340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9922" y="-125820"/>
            <a:ext cx="10647947" cy="71096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Operating Budget Work Session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rPr>
              <a:t>Tuesday, April 2,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Public Health &amp; Outside Agencies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Library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Parks and Recreation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Senior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Public Safety</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Fire Protection</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Emergency Medical Services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Police Department and Animal Control Services</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tab pos="457200" algn="l"/>
              </a:tabLst>
              <a:defRPr/>
            </a:pPr>
            <a:endPar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tab pos="457200" algn="l"/>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Misc. and Debt Service</a:t>
            </a:r>
          </a:p>
          <a:p>
            <a:pPr marL="0" marR="0" lvl="1" indent="0" algn="l" defTabSz="914400" rtl="0" eaLnBrk="1" fontAlgn="auto" latinLnBrk="0" hangingPunct="1">
              <a:lnSpc>
                <a:spcPct val="100000"/>
              </a:lnSpc>
              <a:spcBef>
                <a:spcPts val="0"/>
              </a:spcBef>
              <a:spcAft>
                <a:spcPts val="0"/>
              </a:spcAft>
              <a:buClrTx/>
              <a:buSzTx/>
              <a:buFontTx/>
              <a:buNone/>
              <a:tabLst>
                <a:tab pos="457200" algn="l"/>
              </a:tabLst>
              <a:defRPr/>
            </a:pPr>
            <a:endPar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Capital Budget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Review, if needed.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Arabic Typesetting" panose="03020402040406030203" pitchFamily="66" charset="-78"/>
              <a:ea typeface="+mn-ea"/>
              <a:cs typeface="Arabic Typesetting" panose="03020402040406030203" pitchFamily="66" charset="-78"/>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7700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0551" y="111184"/>
            <a:ext cx="182219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TAX LEVY</a:t>
            </a:r>
          </a:p>
        </p:txBody>
      </p:sp>
      <p:sp>
        <p:nvSpPr>
          <p:cNvPr id="8" name="TextBox 7"/>
          <p:cNvSpPr txBox="1"/>
          <p:nvPr/>
        </p:nvSpPr>
        <p:spPr>
          <a:xfrm>
            <a:off x="120103" y="648643"/>
            <a:ext cx="11951794"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balance of the revenues necessary to support the Towns $25.4 million budget is derived from the local property and motor vehicle taxes.  As reflected in the below spreadsheet, a tax levy of $20,589,596 is proposed for the 2019-2020 fiscal year.  </a:t>
            </a:r>
          </a:p>
        </p:txBody>
      </p:sp>
      <p:sp>
        <p:nvSpPr>
          <p:cNvPr id="9" name="TextBox 8"/>
          <p:cNvSpPr txBox="1"/>
          <p:nvPr/>
        </p:nvSpPr>
        <p:spPr>
          <a:xfrm>
            <a:off x="0" y="4039397"/>
            <a:ext cx="12122345" cy="224676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Under the 4% cap requirement, the maximum tax levy increase the Town could have sought under the existing internal limit, totaled $20,590,760 or an increase of $791,952.  The proposed budget reflects an increase of $790,788, or a 3.99% increase and $1,164 below a 4% increase from FY2019.  The State of RI does allow Cities/Towns the ability to utilize the total amount noted on the Tax Role Certification that included a maximum levy amount of $20,032,352, in FY2019,  providing for a maximum increase of $801,294 in FY2020 or $20,833,646.  Under this method, the Town would remain compliant with the 4% cap, with an increase in the Levy of up to an additional $244,050.  The proposed increase of $791,952 would reflect a total Levy increase of 2.78%, not the original 3.99%  </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26448385-184D-474C-9D76-8CB14FB54C78}"/>
              </a:ext>
            </a:extLst>
          </p:cNvPr>
          <p:cNvPicPr>
            <a:picLocks noChangeAspect="1"/>
          </p:cNvPicPr>
          <p:nvPr/>
        </p:nvPicPr>
        <p:blipFill>
          <a:blip r:embed="rId3"/>
          <a:stretch>
            <a:fillRect/>
          </a:stretch>
        </p:blipFill>
        <p:spPr>
          <a:xfrm>
            <a:off x="170551" y="1689310"/>
            <a:ext cx="11850898" cy="2350087"/>
          </a:xfrm>
          <a:prstGeom prst="rect">
            <a:avLst/>
          </a:prstGeom>
        </p:spPr>
      </p:pic>
    </p:spTree>
    <p:extLst>
      <p:ext uri="{BB962C8B-B14F-4D97-AF65-F5344CB8AC3E}">
        <p14:creationId xmlns:p14="http://schemas.microsoft.com/office/powerpoint/2010/main" val="285058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2705" y="221211"/>
            <a:ext cx="495962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TAX RATE HISTORY </a:t>
            </a:r>
          </a:p>
        </p:txBody>
      </p:sp>
      <p:sp>
        <p:nvSpPr>
          <p:cNvPr id="5" name="Rectangle 4"/>
          <p:cNvSpPr/>
          <p:nvPr/>
        </p:nvSpPr>
        <p:spPr>
          <a:xfrm>
            <a:off x="102705" y="3290513"/>
            <a:ext cx="11920330" cy="24779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The tax liability for the average residentially assessed property in the value amounts indicated, reflect a decrease based on the proposed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($0.85)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tax rate decrease. These figures reflect a decrease based on a given property’s assessment not having changed from the prior year.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 a recent review of historical tax rates by the Finance Director back to 1957, it was reflected that only one time up until the present day has the rate dropped below $8.00.  In 2007, after a revaluation, the rate had dropped from $9.49 to a low of $7.81.   Since 1957, the rates have fluctuated between, $48.25 per thousand to the low in 2007 and in the past 30 years it has generally been in the range of $9.00 - $14.00.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2926DDE6-F0FC-448E-A724-098BAD9D6776}"/>
              </a:ext>
            </a:extLst>
          </p:cNvPr>
          <p:cNvPicPr>
            <a:picLocks noChangeAspect="1"/>
          </p:cNvPicPr>
          <p:nvPr/>
        </p:nvPicPr>
        <p:blipFill>
          <a:blip r:embed="rId3"/>
          <a:stretch>
            <a:fillRect/>
          </a:stretch>
        </p:blipFill>
        <p:spPr>
          <a:xfrm>
            <a:off x="152400" y="912561"/>
            <a:ext cx="11887200" cy="2268198"/>
          </a:xfrm>
          <a:prstGeom prst="rect">
            <a:avLst/>
          </a:prstGeom>
        </p:spPr>
      </p:pic>
    </p:spTree>
    <p:extLst>
      <p:ext uri="{BB962C8B-B14F-4D97-AF65-F5344CB8AC3E}">
        <p14:creationId xmlns:p14="http://schemas.microsoft.com/office/powerpoint/2010/main" val="60578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92BBA0-7C8B-4E3D-9BAA-892EDCFC53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8F220BA-4CFD-4C4E-9D13-366EFF22B60F}"/>
              </a:ext>
            </a:extLst>
          </p:cNvPr>
          <p:cNvPicPr>
            <a:picLocks noChangeAspect="1"/>
          </p:cNvPicPr>
          <p:nvPr/>
        </p:nvPicPr>
        <p:blipFill>
          <a:blip r:embed="rId2"/>
          <a:stretch>
            <a:fillRect/>
          </a:stretch>
        </p:blipFill>
        <p:spPr>
          <a:xfrm>
            <a:off x="385966" y="1732681"/>
            <a:ext cx="11420067" cy="4171163"/>
          </a:xfrm>
          <a:prstGeom prst="rect">
            <a:avLst/>
          </a:prstGeom>
        </p:spPr>
      </p:pic>
      <p:sp>
        <p:nvSpPr>
          <p:cNvPr id="3" name="TextBox 2">
            <a:extLst>
              <a:ext uri="{FF2B5EF4-FFF2-40B4-BE49-F238E27FC236}">
                <a16:creationId xmlns:a16="http://schemas.microsoft.com/office/drawing/2014/main" id="{E72694DD-2E45-4A77-9013-38A8E0C54FA2}"/>
              </a:ext>
            </a:extLst>
          </p:cNvPr>
          <p:cNvSpPr txBox="1"/>
          <p:nvPr/>
        </p:nvSpPr>
        <p:spPr>
          <a:xfrm>
            <a:off x="306453" y="33090"/>
            <a:ext cx="11885547" cy="16312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Property Tax Impact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Static evaluation of tax rate impact from statistical revaluation on a set series of property values, based on actual and projected rates over a period of several years. </a:t>
            </a:r>
          </a:p>
        </p:txBody>
      </p:sp>
    </p:spTree>
    <p:extLst>
      <p:ext uri="{BB962C8B-B14F-4D97-AF65-F5344CB8AC3E}">
        <p14:creationId xmlns:p14="http://schemas.microsoft.com/office/powerpoint/2010/main" val="285575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CD88EA-634F-4F50-A508-B74E8A986B6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DB7A9AF-296A-47B0-A129-1B3A4AB9DBCA}"/>
              </a:ext>
            </a:extLst>
          </p:cNvPr>
          <p:cNvSpPr/>
          <p:nvPr/>
        </p:nvSpPr>
        <p:spPr>
          <a:xfrm>
            <a:off x="79513" y="133129"/>
            <a:ext cx="11502114" cy="163121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Property Tax Impact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Scaled evaluation of tax rate impact from statistical revaluation on a set series of property value increases, based on same $8.00 rate. </a:t>
            </a:r>
          </a:p>
        </p:txBody>
      </p:sp>
      <p:pic>
        <p:nvPicPr>
          <p:cNvPr id="5" name="Picture 4">
            <a:extLst>
              <a:ext uri="{FF2B5EF4-FFF2-40B4-BE49-F238E27FC236}">
                <a16:creationId xmlns:a16="http://schemas.microsoft.com/office/drawing/2014/main" id="{94102DD4-738C-4C9D-965A-4E6CBD4528BD}"/>
              </a:ext>
            </a:extLst>
          </p:cNvPr>
          <p:cNvPicPr>
            <a:picLocks noChangeAspect="1"/>
          </p:cNvPicPr>
          <p:nvPr/>
        </p:nvPicPr>
        <p:blipFill>
          <a:blip r:embed="rId2"/>
          <a:stretch>
            <a:fillRect/>
          </a:stretch>
        </p:blipFill>
        <p:spPr>
          <a:xfrm>
            <a:off x="79513" y="1918076"/>
            <a:ext cx="12112487" cy="4234246"/>
          </a:xfrm>
          <a:prstGeom prst="rect">
            <a:avLst/>
          </a:prstGeom>
        </p:spPr>
      </p:pic>
    </p:spTree>
    <p:extLst>
      <p:ext uri="{BB962C8B-B14F-4D97-AF65-F5344CB8AC3E}">
        <p14:creationId xmlns:p14="http://schemas.microsoft.com/office/powerpoint/2010/main" val="4215881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0026" y="139735"/>
            <a:ext cx="51172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CAPITAL PROGRAM </a:t>
            </a:r>
          </a:p>
        </p:txBody>
      </p:sp>
      <p:sp>
        <p:nvSpPr>
          <p:cNvPr id="7" name="TextBox 6"/>
          <p:cNvSpPr txBox="1"/>
          <p:nvPr/>
        </p:nvSpPr>
        <p:spPr>
          <a:xfrm>
            <a:off x="200026" y="724510"/>
            <a:ext cx="11725274" cy="1631216"/>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FY 2019-2020, a net general fund Municipal Capital Program of $761,200 is proposed, reflecting a decrease of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($209,280)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or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(21.55%)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from the current fiscal year adopted budget of $996,200.  For the 2019-2020 fiscal year, a targeted program is offered to address a wide array of important and diverse community projects designed to address existing needs within the community.  The School Departments proposed capital program for FY 2020 is $333,155, reflecting an increase of $166,330</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or 99.7 % from FY 2019. </a:t>
            </a:r>
            <a:endPar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4CF872-2893-4888-ADC8-6A1EE4887C1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658FC16C-2F59-4D9F-8498-01217F354035}"/>
              </a:ext>
            </a:extLst>
          </p:cNvPr>
          <p:cNvPicPr>
            <a:picLocks noChangeAspect="1"/>
          </p:cNvPicPr>
          <p:nvPr/>
        </p:nvPicPr>
        <p:blipFill>
          <a:blip r:embed="rId3"/>
          <a:stretch>
            <a:fillRect/>
          </a:stretch>
        </p:blipFill>
        <p:spPr>
          <a:xfrm>
            <a:off x="638041" y="2384819"/>
            <a:ext cx="10915917" cy="3748671"/>
          </a:xfrm>
          <a:prstGeom prst="rect">
            <a:avLst/>
          </a:prstGeom>
        </p:spPr>
      </p:pic>
    </p:spTree>
    <p:extLst>
      <p:ext uri="{BB962C8B-B14F-4D97-AF65-F5344CB8AC3E}">
        <p14:creationId xmlns:p14="http://schemas.microsoft.com/office/powerpoint/2010/main" val="263069157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2778</Words>
  <Application>Microsoft Office PowerPoint</Application>
  <PresentationFormat>Widescreen</PresentationFormat>
  <Paragraphs>274</Paragraphs>
  <Slides>42</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Arabic Typesetting</vt:lpstr>
      <vt:lpstr>Arial</vt:lpstr>
      <vt:lpstr>Calibri</vt:lpstr>
      <vt:lpstr>Calibri Light</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Nota</dc:creator>
  <cp:lastModifiedBy>Andrew Nota</cp:lastModifiedBy>
  <cp:revision>1</cp:revision>
  <dcterms:created xsi:type="dcterms:W3CDTF">2019-03-27T20:17:39Z</dcterms:created>
  <dcterms:modified xsi:type="dcterms:W3CDTF">2019-03-27T20:18:14Z</dcterms:modified>
</cp:coreProperties>
</file>